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29" r:id="rId2"/>
    <p:sldId id="267" r:id="rId3"/>
    <p:sldId id="330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608" r:id="rId12"/>
    <p:sldId id="614" r:id="rId13"/>
    <p:sldId id="609" r:id="rId14"/>
    <p:sldId id="610" r:id="rId15"/>
    <p:sldId id="611" r:id="rId16"/>
    <p:sldId id="473" r:id="rId17"/>
    <p:sldId id="384" r:id="rId18"/>
    <p:sldId id="397" r:id="rId19"/>
    <p:sldId id="403" r:id="rId20"/>
    <p:sldId id="402" r:id="rId21"/>
    <p:sldId id="404" r:id="rId22"/>
    <p:sldId id="385" r:id="rId23"/>
    <p:sldId id="386" r:id="rId24"/>
    <p:sldId id="387" r:id="rId25"/>
    <p:sldId id="388" r:id="rId26"/>
    <p:sldId id="389" r:id="rId27"/>
    <p:sldId id="394" r:id="rId28"/>
    <p:sldId id="390" r:id="rId29"/>
    <p:sldId id="391" r:id="rId30"/>
    <p:sldId id="395" r:id="rId31"/>
    <p:sldId id="392" r:id="rId32"/>
    <p:sldId id="393" r:id="rId33"/>
    <p:sldId id="398" r:id="rId34"/>
    <p:sldId id="399" r:id="rId35"/>
    <p:sldId id="400" r:id="rId36"/>
    <p:sldId id="405" r:id="rId37"/>
    <p:sldId id="407" r:id="rId38"/>
    <p:sldId id="406" r:id="rId39"/>
    <p:sldId id="408" r:id="rId40"/>
    <p:sldId id="409" r:id="rId41"/>
    <p:sldId id="412" r:id="rId42"/>
    <p:sldId id="413" r:id="rId43"/>
    <p:sldId id="414" r:id="rId44"/>
    <p:sldId id="415" r:id="rId45"/>
    <p:sldId id="445" r:id="rId46"/>
    <p:sldId id="446" r:id="rId47"/>
    <p:sldId id="448" r:id="rId48"/>
    <p:sldId id="447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615" r:id="rId58"/>
    <p:sldId id="416" r:id="rId59"/>
    <p:sldId id="417" r:id="rId60"/>
    <p:sldId id="421" r:id="rId61"/>
    <p:sldId id="420" r:id="rId62"/>
    <p:sldId id="422" r:id="rId63"/>
    <p:sldId id="419" r:id="rId64"/>
    <p:sldId id="423" r:id="rId65"/>
    <p:sldId id="424" r:id="rId66"/>
    <p:sldId id="425" r:id="rId67"/>
    <p:sldId id="461" r:id="rId68"/>
    <p:sldId id="462" r:id="rId69"/>
    <p:sldId id="449" r:id="rId70"/>
    <p:sldId id="450" r:id="rId71"/>
    <p:sldId id="451" r:id="rId72"/>
    <p:sldId id="452" r:id="rId73"/>
    <p:sldId id="426" r:id="rId74"/>
    <p:sldId id="427" r:id="rId75"/>
    <p:sldId id="429" r:id="rId76"/>
    <p:sldId id="430" r:id="rId77"/>
    <p:sldId id="463" r:id="rId78"/>
    <p:sldId id="466" r:id="rId79"/>
    <p:sldId id="467" r:id="rId80"/>
    <p:sldId id="464" r:id="rId81"/>
    <p:sldId id="470" r:id="rId82"/>
    <p:sldId id="471" r:id="rId83"/>
    <p:sldId id="465" r:id="rId84"/>
    <p:sldId id="468" r:id="rId85"/>
    <p:sldId id="469" r:id="rId86"/>
    <p:sldId id="327" r:id="rId87"/>
  </p:sldIdLst>
  <p:sldSz cx="12192000" cy="6858000"/>
  <p:notesSz cx="6858000" cy="9144000"/>
  <p:embeddedFontLs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PT Sans" panose="020B0503020203020204" pitchFamily="34" charset="0"/>
      <p:regular r:id="rId94"/>
      <p:bold r:id="rId95"/>
      <p:italic r:id="rId96"/>
      <p:boldItalic r:id="rId97"/>
    </p:embeddedFont>
    <p:embeddedFont>
      <p:font typeface="Roboto Condensed" panose="02000000000000000000" pitchFamily="2" charset="0"/>
      <p:regular r:id="rId98"/>
      <p:bold r:id="rId99"/>
      <p:italic r:id="rId100"/>
      <p:boldItalic r:id="rId101"/>
    </p:embeddedFont>
    <p:embeddedFont>
      <p:font typeface="Roboto Condensed Light" panose="02000000000000000000" pitchFamily="2" charset="0"/>
      <p:regular r:id="rId102"/>
      <p:italic r:id="rId103"/>
    </p:embeddedFont>
    <p:embeddedFont>
      <p:font typeface="Wingdings 2" panose="05020102010507070707" pitchFamily="18" charset="2"/>
      <p:regular r:id="rId104"/>
    </p:embeddedFont>
    <p:embeddedFont>
      <p:font typeface="Wingdings 3" panose="05040102010807070707" pitchFamily="18" charset="2"/>
      <p:regular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jErSHNsbnRKfV9YgtgAZw==" hashData="D4MmpVIyzVJ7Q+QzOygafOWfRMKCKsjqjBEaTYLERmFxOqUoedVQMcSxYGiA68o13k9O3A/MniwD7THY0fdxp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D8B"/>
    <a:srgbClr val="0595E4"/>
    <a:srgbClr val="415D8A"/>
    <a:srgbClr val="0594E3"/>
    <a:srgbClr val="D10233"/>
    <a:srgbClr val="301B92"/>
    <a:srgbClr val="673BB7"/>
    <a:srgbClr val="ED524F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65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197" y="48"/>
      </p:cViewPr>
      <p:guideLst/>
    </p:cSldViewPr>
  </p:slideViewPr>
  <p:outlineViewPr>
    <p:cViewPr>
      <p:scale>
        <a:sx n="33" d="100"/>
        <a:sy n="33" d="100"/>
      </p:scale>
      <p:origin x="0" y="-4557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04"/>
    </p:cViewPr>
  </p:sorter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B8D636-2D06-4771-6311-0E91A92488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5C0B1-C47F-337C-C42D-CCF770B2CC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858E4-EC5D-4168-8488-4C539ECB99B5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0EEFC-7D54-D263-FC49-397B28BF25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2920-D7CE-F97D-40D0-7AA51C4FBB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28253-50F1-46A0-AEFB-74626B2810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154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2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8" y="92111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34543" y="921114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7A5CEF6-87D1-99CA-FD63-8E1B647F9224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2968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6F1FF0-E87F-7E23-A20A-8E5B1D50C3BB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53A86A-BF32-F94B-DE7B-F823F3246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F6980D-91DF-0700-2272-D005EBC89C76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17">
            <a:extLst>
              <a:ext uri="{FF2B5EF4-FFF2-40B4-BE49-F238E27FC236}">
                <a16:creationId xmlns:a16="http://schemas.microsoft.com/office/drawing/2014/main" id="{1D5D9701-82DB-7616-4E07-09896493F521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7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C60860E-F67B-33F3-0232-15CE029A9D1B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A71928C-D111-D147-7A39-C2059BFF43A1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49288C0-712C-557C-33EA-A78927B68E58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V.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exagon 30"/>
          <p:cNvSpPr/>
          <p:nvPr userDrawn="1"/>
        </p:nvSpPr>
        <p:spPr>
          <a:xfrm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595E4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rgbClr val="0595E4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Thank You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64730" y="169951"/>
            <a:ext cx="1649043" cy="501287"/>
            <a:chOff x="10721798" y="852808"/>
            <a:chExt cx="1339023" cy="407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17">
            <a:extLst>
              <a:ext uri="{FF2B5EF4-FFF2-40B4-BE49-F238E27FC236}">
                <a16:creationId xmlns:a16="http://schemas.microsoft.com/office/drawing/2014/main" id="{A24E3784-B3AC-0A6C-6364-1216443232F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06902A9B-09A1-86A9-93F2-7A8C8455CF9E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9A8143-FE4D-E78B-3E19-DB41516CA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1733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5046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rgbClr val="0594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‹#›</a:t>
            </a:fld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B7B324D7-F210-DF59-260B-7D253B82458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F9F80E3-BBA7-B1D2-07EC-D37A640341B2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15255727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77041" y="242508"/>
            <a:ext cx="1649043" cy="501287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B6909EC-B203-7DFA-BC56-5EE33121B7DC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314094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rgbClr val="212121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b="1" dirty="0">
              <a:solidFill>
                <a:srgbClr val="212121">
                  <a:lumMod val="90000"/>
                  <a:lumOff val="1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242441" y="5980196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C783B2-2071-282C-D873-66DB63D1BC4E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295817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1A1D1F3-BBA8-5B5F-3C47-0959BD8D73D0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22877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C00000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C00000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C00000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C00000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2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Dr. Sharon V. Mohtra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5B3FFF1-D9AE-AD02-80F0-D5CE29517AF9}"/>
              </a:ext>
            </a:extLst>
          </p:cNvPr>
          <p:cNvSpPr txBox="1">
            <a:spLocks/>
          </p:cNvSpPr>
          <p:nvPr userDrawn="1"/>
        </p:nvSpPr>
        <p:spPr>
          <a:xfrm>
            <a:off x="-2" y="2588"/>
            <a:ext cx="12192000" cy="7112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AAF731-B10B-8FE5-38B3-8741675FC959}"/>
              </a:ext>
            </a:extLst>
          </p:cNvPr>
          <p:cNvSpPr txBox="1">
            <a:spLocks/>
          </p:cNvSpPr>
          <p:nvPr userDrawn="1"/>
        </p:nvSpPr>
        <p:spPr>
          <a:xfrm>
            <a:off x="3816220" y="6602874"/>
            <a:ext cx="52717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#2104CS501 (MADF)   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rgbClr val="212121">
                    <a:lumMod val="90000"/>
                    <a:lumOff val="10000"/>
                  </a:srgb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127967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10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DICA,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sharon.mohtra@darshan.ac.in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Department of Computer Applications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Dr. Sharon V Mohtra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863189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D16A-EAB3-F158-0E0E-DF5E784C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C252C-EA66-721C-869E-CC006C21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1B45-1703-4330-B544-825BD8F37AF2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C94E7-A7CB-2998-26B0-DC07A510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0D135-DC75-7590-B460-4AAA32B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7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18" r:id="rId4"/>
    <p:sldLayoutId id="2147483695" r:id="rId5"/>
    <p:sldLayoutId id="2147483696" r:id="rId6"/>
    <p:sldLayoutId id="2147483697" r:id="rId7"/>
    <p:sldLayoutId id="2147483716" r:id="rId8"/>
    <p:sldLayoutId id="2147483717" r:id="rId9"/>
    <p:sldLayoutId id="2147483700" r:id="rId10"/>
    <p:sldLayoutId id="2147483701" r:id="rId11"/>
    <p:sldLayoutId id="2147483670" r:id="rId12"/>
    <p:sldLayoutId id="2147483687" r:id="rId13"/>
    <p:sldLayoutId id="2147483688" r:id="rId14"/>
    <p:sldLayoutId id="2147483702" r:id="rId15"/>
    <p:sldLayoutId id="2147483671" r:id="rId16"/>
    <p:sldLayoutId id="2147483684" r:id="rId17"/>
    <p:sldLayoutId id="214748371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DFEF-4D86-0D99-E73A-D6EBF15DD6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BB8F-B897-1147-7F14-64C9A143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F243F-C724-3D98-748F-4C353E6C9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3783-AB07-D352-B8BC-28ACAEDA0E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5AA668A-1759-343D-5380-34C6F8300A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DD6ADC-3ED8-4843-5E0A-B85BBB0B0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1122363"/>
            <a:ext cx="7035800" cy="2578100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Flutter Architecture &amp; UI Design</a:t>
            </a:r>
          </a:p>
        </p:txBody>
      </p:sp>
    </p:spTree>
    <p:extLst>
      <p:ext uri="{BB962C8B-B14F-4D97-AF65-F5344CB8AC3E}">
        <p14:creationId xmlns:p14="http://schemas.microsoft.com/office/powerpoint/2010/main" val="178571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44D0-BE67-44B1-D2B6-5F53BDE7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567E-9AA3-5964-0413-E6F0E2A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framework layer is the part where users can interact with Flutter. </a:t>
            </a:r>
          </a:p>
          <a:p>
            <a:r>
              <a:rPr lang="en-US" dirty="0"/>
              <a:t>The Flutter framework provides a reactive framework that is written in Dart.</a:t>
            </a:r>
          </a:p>
          <a:p>
            <a:r>
              <a:rPr lang="en-US" dirty="0"/>
              <a:t>It comprises of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Widgets</a:t>
            </a:r>
          </a:p>
          <a:p>
            <a:pPr lvl="1"/>
            <a:r>
              <a:rPr lang="en-US" dirty="0"/>
              <a:t>Material and Cupertino</a:t>
            </a:r>
          </a:p>
          <a:p>
            <a:r>
              <a:rPr lang="en-US" dirty="0"/>
              <a:t>It also has foundational classes and building block services like animation, drawing, and gestures, which are required for writing a Flutter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025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building </a:t>
            </a:r>
            <a:r>
              <a:rPr lang="en-US" b="1" dirty="0"/>
              <a:t>large Flutter apps</a:t>
            </a:r>
            <a:r>
              <a:rPr lang="en-US" dirty="0"/>
              <a:t>, one of the first things </a:t>
            </a:r>
          </a:p>
          <a:p>
            <a:pPr marL="0" indent="0">
              <a:buNone/>
            </a:pPr>
            <a:r>
              <a:rPr lang="en-US" dirty="0"/>
              <a:t>    we should decide is how to structure our project.</a:t>
            </a:r>
          </a:p>
          <a:p>
            <a:r>
              <a:rPr lang="en-US" dirty="0"/>
              <a:t>The main parts of the project structure are listed below:</a:t>
            </a:r>
          </a:p>
          <a:p>
            <a:pPr lvl="1"/>
            <a:r>
              <a:rPr lang="en-US" sz="2400" dirty="0" err="1"/>
              <a:t>pubspec</a:t>
            </a:r>
            <a:r>
              <a:rPr lang="en-US" sz="2400" dirty="0"/>
              <a:t> file</a:t>
            </a:r>
          </a:p>
          <a:p>
            <a:pPr lvl="1"/>
            <a:r>
              <a:rPr lang="en-US" sz="2400" dirty="0"/>
              <a:t>assets</a:t>
            </a:r>
            <a:endParaRPr lang="en-IN" sz="2400" dirty="0"/>
          </a:p>
          <a:p>
            <a:pPr lvl="1"/>
            <a:r>
              <a:rPr lang="en-US" sz="2400" dirty="0"/>
              <a:t>lib</a:t>
            </a:r>
            <a:endParaRPr lang="en-IN" sz="2400" dirty="0"/>
          </a:p>
          <a:p>
            <a:pPr lvl="1"/>
            <a:r>
              <a:rPr lang="en-US" sz="2400" dirty="0"/>
              <a:t>android</a:t>
            </a:r>
            <a:endParaRPr lang="en-IN" sz="2400" dirty="0"/>
          </a:p>
          <a:p>
            <a:pPr lvl="1"/>
            <a:r>
              <a:rPr lang="en-US" sz="2400" dirty="0"/>
              <a:t>iOS</a:t>
            </a:r>
            <a:endParaRPr lang="en-IN" sz="2400" dirty="0"/>
          </a:p>
          <a:p>
            <a:pPr lvl="1"/>
            <a:endParaRPr lang="en-IN" b="1" dirty="0"/>
          </a:p>
          <a:p>
            <a:endParaRPr lang="en-US" b="1" dirty="0">
              <a:solidFill>
                <a:srgbClr val="B8474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2852D-1A0E-36D5-9D67-A70F1C0B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36" y="863443"/>
            <a:ext cx="4198984" cy="55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pubspec</a:t>
            </a:r>
            <a:r>
              <a:rPr lang="en-US" dirty="0"/>
              <a:t> file: </a:t>
            </a:r>
            <a:r>
              <a:rPr lang="en-US" b="1" dirty="0" err="1"/>
              <a:t>pubspec.yaml</a:t>
            </a:r>
            <a:r>
              <a:rPr lang="en-US" b="1" dirty="0"/>
              <a:t> </a:t>
            </a:r>
            <a:r>
              <a:rPr lang="en-US" dirty="0"/>
              <a:t>file is a </a:t>
            </a:r>
            <a:r>
              <a:rPr lang="en-US" dirty="0">
                <a:solidFill>
                  <a:srgbClr val="C00000"/>
                </a:solidFill>
              </a:rPr>
              <a:t>project configuration </a:t>
            </a:r>
            <a:r>
              <a:rPr lang="en-US" dirty="0"/>
              <a:t>file.</a:t>
            </a:r>
          </a:p>
          <a:p>
            <a:r>
              <a:rPr lang="en-US" dirty="0"/>
              <a:t>Every Flutter project includes a </a:t>
            </a:r>
            <a:r>
              <a:rPr lang="en-US" dirty="0" err="1">
                <a:solidFill>
                  <a:srgbClr val="C00000"/>
                </a:solidFill>
              </a:rPr>
              <a:t>pubspec.yaml</a:t>
            </a:r>
            <a:r>
              <a:rPr lang="en-US" dirty="0">
                <a:solidFill>
                  <a:srgbClr val="C00000"/>
                </a:solidFill>
              </a:rPr>
              <a:t> (yet another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markup language) </a:t>
            </a:r>
            <a:r>
              <a:rPr lang="en-US" dirty="0"/>
              <a:t>file, often referred to as </a:t>
            </a:r>
            <a:r>
              <a:rPr lang="en-US" i="1" dirty="0"/>
              <a:t>the </a:t>
            </a:r>
            <a:r>
              <a:rPr lang="en-US" i="1" dirty="0" err="1"/>
              <a:t>pubspec</a:t>
            </a:r>
            <a:r>
              <a:rPr lang="en-US" dirty="0"/>
              <a:t>.</a:t>
            </a:r>
            <a:endParaRPr lang="en-IN" dirty="0"/>
          </a:p>
          <a:p>
            <a:r>
              <a:rPr lang="en-US" dirty="0"/>
              <a:t>A basic </a:t>
            </a:r>
            <a:r>
              <a:rPr lang="en-US" dirty="0" err="1"/>
              <a:t>pubspec</a:t>
            </a:r>
            <a:r>
              <a:rPr lang="en-US" dirty="0"/>
              <a:t> is automatically generated when you create </a:t>
            </a:r>
          </a:p>
          <a:p>
            <a:pPr marL="0" indent="0">
              <a:buNone/>
            </a:pPr>
            <a:r>
              <a:rPr lang="en-US" dirty="0"/>
              <a:t>    a new Flutter project.</a:t>
            </a:r>
            <a:endParaRPr lang="en-IN" dirty="0"/>
          </a:p>
          <a:p>
            <a:r>
              <a:rPr lang="en-US" dirty="0"/>
              <a:t>It is located at the top of the project tree and contains </a:t>
            </a:r>
          </a:p>
          <a:p>
            <a:pPr marL="0" indent="0">
              <a:buNone/>
            </a:pPr>
            <a:r>
              <a:rPr lang="en-US" dirty="0"/>
              <a:t>    metadata about the project that the Dart and Flutter tool </a:t>
            </a:r>
          </a:p>
          <a:p>
            <a:pPr marL="0" indent="0">
              <a:buNone/>
            </a:pPr>
            <a:r>
              <a:rPr lang="en-US" dirty="0"/>
              <a:t>    needs to know.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FFD48-E3E2-3E2F-330A-67C47CB4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8" y="4413380"/>
            <a:ext cx="5764430" cy="2040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6C5869-B07D-5944-3262-244BCC75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95" y="863445"/>
            <a:ext cx="4206605" cy="51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pubspec</a:t>
            </a:r>
            <a:r>
              <a:rPr lang="en-IN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7697204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pubspec</a:t>
            </a:r>
            <a:r>
              <a:rPr lang="en-US" dirty="0"/>
              <a:t> is written in YAML, which is human readable, but be aware that white space (tabs &amp; spaces) matters.</a:t>
            </a:r>
            <a:endParaRPr lang="en-IN" dirty="0"/>
          </a:p>
          <a:p>
            <a:r>
              <a:rPr lang="en-US" dirty="0"/>
              <a:t>The </a:t>
            </a:r>
            <a:r>
              <a:rPr lang="en-US" dirty="0" err="1"/>
              <a:t>pubspec</a:t>
            </a:r>
            <a:r>
              <a:rPr lang="en-US" dirty="0"/>
              <a:t> file specifies dependencies that the project </a:t>
            </a:r>
          </a:p>
          <a:p>
            <a:pPr marL="0" indent="0">
              <a:buNone/>
            </a:pPr>
            <a:r>
              <a:rPr lang="en-US" dirty="0"/>
              <a:t>    requires, such as particular packages (and their versions), </a:t>
            </a:r>
          </a:p>
          <a:p>
            <a:pPr marL="0" indent="0">
              <a:buNone/>
            </a:pPr>
            <a:r>
              <a:rPr lang="en-US" dirty="0"/>
              <a:t>    fonts, or image files.</a:t>
            </a:r>
          </a:p>
          <a:p>
            <a:endParaRPr lang="en-IN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21CE7-1C61-D4F7-0D22-1E0FDD62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9" y="2929633"/>
            <a:ext cx="7496815" cy="3592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2E1D37-9EB2-C7D1-0D9D-00417F376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85" y="795176"/>
            <a:ext cx="4232434" cy="51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3" y="863444"/>
            <a:ext cx="7557244" cy="5590565"/>
          </a:xfrm>
        </p:spPr>
        <p:txBody>
          <a:bodyPr/>
          <a:lstStyle/>
          <a:p>
            <a:r>
              <a:rPr lang="en-US" dirty="0"/>
              <a:t>lib</a:t>
            </a:r>
          </a:p>
          <a:p>
            <a:pPr lvl="1"/>
            <a:r>
              <a:rPr lang="en-US" sz="2200" dirty="0"/>
              <a:t>This is the </a:t>
            </a:r>
            <a:r>
              <a:rPr lang="en-US" sz="2200" b="1" dirty="0"/>
              <a:t>most important folder</a:t>
            </a:r>
            <a:r>
              <a:rPr lang="en-US" sz="2200" dirty="0"/>
              <a:t> in the project, used to write most of the dart code.</a:t>
            </a:r>
            <a:endParaRPr lang="en-IN" sz="2200" dirty="0"/>
          </a:p>
          <a:p>
            <a:pPr lvl="1"/>
            <a:r>
              <a:rPr lang="en-US" sz="2200" dirty="0"/>
              <a:t>By default, the lib folder contains the </a:t>
            </a:r>
            <a:r>
              <a:rPr lang="en-US" sz="2200" dirty="0" err="1">
                <a:solidFill>
                  <a:srgbClr val="C00000"/>
                </a:solidFill>
              </a:rPr>
              <a:t>main.dart</a:t>
            </a:r>
            <a:r>
              <a:rPr lang="en-US" sz="2200" dirty="0"/>
              <a:t> file, which is the application's entry point.</a:t>
            </a:r>
          </a:p>
          <a:p>
            <a:r>
              <a:rPr lang="en-US" dirty="0"/>
              <a:t>android</a:t>
            </a:r>
          </a:p>
          <a:p>
            <a:pPr lvl="1"/>
            <a:r>
              <a:rPr lang="en-US" sz="2200" dirty="0"/>
              <a:t>The android folder contains files and folders required for running the application on an Android operating system.</a:t>
            </a:r>
            <a:endParaRPr lang="en-IN" sz="2200" dirty="0"/>
          </a:p>
          <a:p>
            <a:pPr lvl="1"/>
            <a:r>
              <a:rPr lang="en-US" sz="2200" dirty="0"/>
              <a:t>These files and folders are auto generated during the creation of the flutter project.</a:t>
            </a:r>
          </a:p>
          <a:p>
            <a:pPr lvl="1"/>
            <a:r>
              <a:rPr lang="en-US" sz="2200" dirty="0"/>
              <a:t>The android folder’s primary sub-folder are the res folder and </a:t>
            </a:r>
            <a:r>
              <a:rPr lang="en-US" sz="2200" dirty="0">
                <a:solidFill>
                  <a:srgbClr val="C00000"/>
                </a:solidFill>
              </a:rPr>
              <a:t>Androidmanifest.xml.</a:t>
            </a:r>
          </a:p>
          <a:p>
            <a:pPr lvl="1"/>
            <a:r>
              <a:rPr lang="en-US" sz="2200" dirty="0"/>
              <a:t>The res folder contains non-programmable resources required for the application, like icons, images, and fonts, while the </a:t>
            </a:r>
            <a:r>
              <a:rPr lang="en-US" sz="2200" b="1" dirty="0"/>
              <a:t>AndroidManifest.xml</a:t>
            </a:r>
            <a:r>
              <a:rPr lang="en-US" sz="2200" dirty="0"/>
              <a:t> file contains information required for the application SDK.</a:t>
            </a:r>
            <a:r>
              <a:rPr lang="en-US" dirty="0"/>
              <a:t> </a:t>
            </a:r>
          </a:p>
          <a:p>
            <a:pPr lvl="2"/>
            <a:endParaRPr lang="en-IN" b="1" dirty="0">
              <a:solidFill>
                <a:srgbClr val="C00000"/>
              </a:solidFill>
            </a:endParaRPr>
          </a:p>
          <a:p>
            <a:pPr lvl="1"/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A748D-B54E-271D-FD80-AAE661277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33" y="863444"/>
            <a:ext cx="4252328" cy="51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562-64CB-41BB-A614-4457B7FC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iOS</a:t>
            </a:r>
          </a:p>
          <a:p>
            <a:pPr lvl="1"/>
            <a:r>
              <a:rPr lang="en-US" sz="2200" dirty="0"/>
              <a:t>Like the </a:t>
            </a:r>
            <a:r>
              <a:rPr lang="en-US" sz="2200" b="1" dirty="0"/>
              <a:t>Android folder</a:t>
            </a:r>
            <a:r>
              <a:rPr lang="en-US" sz="2200" dirty="0"/>
              <a:t>, </a:t>
            </a:r>
            <a:r>
              <a:rPr lang="en-US" sz="2200" b="1" dirty="0"/>
              <a:t>iOS folder</a:t>
            </a:r>
            <a:r>
              <a:rPr lang="en-US" sz="2200" dirty="0"/>
              <a:t> contains files required by the application to run the dart code on iOS platforms.</a:t>
            </a:r>
            <a:endParaRPr lang="en-IN" sz="2200" dirty="0"/>
          </a:p>
          <a:p>
            <a:pPr lvl="1"/>
            <a:r>
              <a:rPr lang="en-US" sz="2200" dirty="0"/>
              <a:t>The main files under the iOS folder are </a:t>
            </a:r>
            <a:r>
              <a:rPr lang="en-US" sz="2200" dirty="0" err="1">
                <a:solidFill>
                  <a:srgbClr val="C00000"/>
                </a:solidFill>
              </a:rPr>
              <a:t>Assets.xcassests</a:t>
            </a:r>
            <a:r>
              <a:rPr lang="en-US" sz="2200" dirty="0"/>
              <a:t> folder, and </a:t>
            </a:r>
            <a:r>
              <a:rPr lang="en-US" sz="2200" dirty="0" err="1">
                <a:solidFill>
                  <a:srgbClr val="C00000"/>
                </a:solidFill>
              </a:rPr>
              <a:t>info.plist</a:t>
            </a:r>
            <a:r>
              <a:rPr lang="en-US" sz="2200" dirty="0"/>
              <a:t> file.</a:t>
            </a:r>
            <a:endParaRPr lang="en-IN" sz="2200" dirty="0"/>
          </a:p>
          <a:p>
            <a:pPr lvl="1"/>
            <a:r>
              <a:rPr lang="en-US" sz="2200" dirty="0"/>
              <a:t>The </a:t>
            </a:r>
            <a:r>
              <a:rPr lang="en-US" sz="2200" dirty="0" err="1">
                <a:solidFill>
                  <a:srgbClr val="C00000"/>
                </a:solidFill>
              </a:rPr>
              <a:t>Assets.xcassests</a:t>
            </a:r>
            <a:r>
              <a:rPr lang="en-US" sz="2200" dirty="0"/>
              <a:t> folder is like the res folder in Android.</a:t>
            </a:r>
            <a:endParaRPr lang="en-IN" sz="2200" dirty="0"/>
          </a:p>
          <a:p>
            <a:pPr lvl="1"/>
            <a:r>
              <a:rPr lang="en-US" sz="2200" dirty="0"/>
              <a:t>It contains non-programmable resources required for the application.</a:t>
            </a:r>
            <a:endParaRPr lang="en-IN" sz="2200" dirty="0"/>
          </a:p>
          <a:p>
            <a:pPr lvl="1"/>
            <a:r>
              <a:rPr lang="en-US" sz="2200" dirty="0"/>
              <a:t>The </a:t>
            </a:r>
            <a:r>
              <a:rPr lang="en-US" sz="2200" dirty="0" err="1">
                <a:solidFill>
                  <a:srgbClr val="C00000"/>
                </a:solidFill>
              </a:rPr>
              <a:t>info.plist</a:t>
            </a:r>
            <a:r>
              <a:rPr lang="en-US" sz="2200" dirty="0"/>
              <a:t> file is similar to the </a:t>
            </a:r>
            <a:r>
              <a:rPr lang="en-US" sz="2200" dirty="0">
                <a:solidFill>
                  <a:srgbClr val="C00000"/>
                </a:solidFill>
              </a:rPr>
              <a:t>‘AndroidManifest.xml’</a:t>
            </a:r>
            <a:r>
              <a:rPr lang="en-US" sz="2200" dirty="0"/>
              <a:t> file.</a:t>
            </a:r>
            <a:endParaRPr lang="en-IN" sz="2200" dirty="0"/>
          </a:p>
          <a:p>
            <a:pPr lvl="1"/>
            <a:r>
              <a:rPr lang="en-US" sz="2200" dirty="0"/>
              <a:t>It stores information required by the SDK of the application.</a:t>
            </a:r>
            <a:endParaRPr lang="en-IN" sz="2200" dirty="0"/>
          </a:p>
          <a:p>
            <a:pPr lvl="1"/>
            <a:endParaRPr lang="en-IN" b="1" dirty="0">
              <a:solidFill>
                <a:srgbClr val="C00000"/>
              </a:solidFill>
            </a:endParaRPr>
          </a:p>
          <a:p>
            <a:pPr lvl="1"/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BBDD1-D452-B660-4101-9F09E61CF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16" y="3102161"/>
            <a:ext cx="4428403" cy="28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/>
              <a:t>Structure of flutter app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structure of a Flutter application is based on the widget tree. </a:t>
            </a:r>
          </a:p>
          <a:p>
            <a:r>
              <a:rPr lang="en-US" dirty="0"/>
              <a:t>The widget tree is a hierarchical structure of widgets that represents the entire UI of the application. </a:t>
            </a:r>
          </a:p>
          <a:p>
            <a:r>
              <a:rPr lang="en-US" dirty="0"/>
              <a:t>The root of the widget tree is the </a:t>
            </a:r>
            <a:r>
              <a:rPr lang="en-US" dirty="0" err="1">
                <a:solidFill>
                  <a:srgbClr val="C00000"/>
                </a:solidFill>
              </a:rPr>
              <a:t>MaterialApp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widget, which is the main entry point for all Flutter applications.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2311" y="3125615"/>
            <a:ext cx="6033322" cy="1846979"/>
            <a:chOff x="402311" y="3125615"/>
            <a:chExt cx="6033322" cy="1846979"/>
          </a:xfrm>
        </p:grpSpPr>
        <p:sp>
          <p:nvSpPr>
            <p:cNvPr id="4" name="Rectangle 3"/>
            <p:cNvSpPr/>
            <p:nvPr/>
          </p:nvSpPr>
          <p:spPr>
            <a:xfrm>
              <a:off x="814433" y="3460125"/>
              <a:ext cx="5621200" cy="1512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MaterialApp</a:t>
              </a:r>
              <a:endParaRPr lang="en-US" sz="16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Scaffold</a:t>
              </a:r>
            </a:p>
            <a:p>
              <a:r>
                <a:rPr lang="en-US" sz="160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AppBar</a:t>
              </a:r>
            </a:p>
            <a:p>
              <a:r>
                <a:rPr lang="en-US" sz="160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Body</a:t>
              </a:r>
            </a:p>
            <a:p>
              <a:r>
                <a:rPr lang="en-US" sz="160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  Center</a:t>
              </a:r>
            </a:p>
            <a:p>
              <a:r>
                <a:rPr lang="en-US" sz="160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    Text("Hello, world!")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2311" y="3460123"/>
              <a:ext cx="412123" cy="15124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02311" y="312561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6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8F97-07B5-CBB7-9D81-38ADC158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Flutter widgets</a:t>
            </a:r>
            <a:r>
              <a:rPr lang="en-IN" b="1" i="0" u="none" strike="noStrike">
                <a:solidFill>
                  <a:srgbClr val="111111"/>
                </a:solidFill>
                <a:effectLst/>
                <a:latin typeface="PT Sans" panose="020B0503020203020204" pitchFamily="34" charset="77"/>
              </a:rPr>
              <a:t>		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2B6D0-FE73-7472-2704-90F0FC328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thing to note is that in Flutter, everything is a widget.</a:t>
            </a:r>
          </a:p>
          <a:p>
            <a:r>
              <a:rPr lang="en-US" dirty="0"/>
              <a:t>A widget is simply an instruction that you place within your code and they are the basic building blocks of a Flutter application’s UI.</a:t>
            </a:r>
          </a:p>
          <a:p>
            <a:r>
              <a:rPr lang="en-US" dirty="0"/>
              <a:t>Widgets indicate how its configuration and status should appear in their display.</a:t>
            </a:r>
          </a:p>
          <a:p>
            <a:r>
              <a:rPr lang="en-US" dirty="0"/>
              <a:t>When a widget’s state changes, it rebuilds its description.</a:t>
            </a:r>
          </a:p>
          <a:p>
            <a:r>
              <a:rPr lang="en-US" dirty="0"/>
              <a:t>The framework compares to the previous description to see what changes in the underlying render tree to transition from one state to the next.</a:t>
            </a:r>
          </a:p>
          <a:p>
            <a:r>
              <a:rPr lang="en-US" dirty="0"/>
              <a:t>A widget can be in the form of a button, an image, an icon, or a layout, and placing the widgets together creates a widget tree.</a:t>
            </a:r>
          </a:p>
        </p:txBody>
      </p:sp>
    </p:spTree>
    <p:extLst>
      <p:ext uri="{BB962C8B-B14F-4D97-AF65-F5344CB8AC3E}">
        <p14:creationId xmlns:p14="http://schemas.microsoft.com/office/powerpoint/2010/main" val="140619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flutter widgets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widgets are built using a modern framework.</a:t>
            </a:r>
          </a:p>
          <a:p>
            <a:r>
              <a:rPr lang="en-US" dirty="0"/>
              <a:t>Widgets describe their view on screen how it look, current configuration and state.</a:t>
            </a:r>
          </a:p>
          <a:p>
            <a:r>
              <a:rPr lang="en-US" dirty="0"/>
              <a:t>Each element on a screen of the Flutter app is a widget.</a:t>
            </a:r>
          </a:p>
          <a:p>
            <a:r>
              <a:rPr lang="en-US" dirty="0"/>
              <a:t>Widgets are nested with each other to build the app.</a:t>
            </a:r>
          </a:p>
          <a:p>
            <a:r>
              <a:rPr lang="en-US" dirty="0"/>
              <a:t>It means the root of your app is itself a widget, and all the way down is a widget also. </a:t>
            </a: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664590" y="5229453"/>
            <a:ext cx="1194" cy="246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H="1">
            <a:off x="5664591" y="4054557"/>
            <a:ext cx="1194" cy="154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9" idx="2"/>
          </p:cNvCxnSpPr>
          <p:nvPr/>
        </p:nvCxnSpPr>
        <p:spPr>
          <a:xfrm>
            <a:off x="5664591" y="4664217"/>
            <a:ext cx="1194" cy="1193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4538716" y="3062608"/>
            <a:ext cx="2251751" cy="454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App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8715" y="3621946"/>
            <a:ext cx="2251751" cy="454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 App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538715" y="4209276"/>
            <a:ext cx="2251751" cy="454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Home Page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538714" y="4783843"/>
            <a:ext cx="2251751" cy="454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Scaffold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607512" y="5492972"/>
            <a:ext cx="1689885" cy="28713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Bar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2607512" y="5932346"/>
            <a:ext cx="1689885" cy="28713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0841" y="5484986"/>
            <a:ext cx="1689885" cy="28713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Safe Area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052677" y="5502110"/>
            <a:ext cx="1689885" cy="2871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Bar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820842" y="5933000"/>
            <a:ext cx="1689885" cy="28713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Column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7052677" y="5939065"/>
            <a:ext cx="1689885" cy="2871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3452455" y="5320334"/>
            <a:ext cx="4445780" cy="43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3452455" y="5320334"/>
            <a:ext cx="0" cy="164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14" idx="0"/>
          </p:cNvCxnSpPr>
          <p:nvPr/>
        </p:nvCxnSpPr>
        <p:spPr>
          <a:xfrm>
            <a:off x="7897620" y="5320334"/>
            <a:ext cx="0" cy="181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453648" y="5775131"/>
            <a:ext cx="0" cy="153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666978" y="5775784"/>
            <a:ext cx="0" cy="153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endCxn id="16" idx="0"/>
          </p:cNvCxnSpPr>
          <p:nvPr/>
        </p:nvCxnSpPr>
        <p:spPr>
          <a:xfrm flipH="1">
            <a:off x="7897620" y="5776244"/>
            <a:ext cx="1193" cy="162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8703DD-A5CC-DD6C-BC93-B47E99803A44}"/>
              </a:ext>
            </a:extLst>
          </p:cNvPr>
          <p:cNvCxnSpPr/>
          <p:nvPr/>
        </p:nvCxnSpPr>
        <p:spPr>
          <a:xfrm flipH="1">
            <a:off x="5659558" y="3507165"/>
            <a:ext cx="0" cy="123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number of other types of widgets in Flutter.</a:t>
            </a:r>
          </a:p>
          <a:p>
            <a:r>
              <a:rPr lang="en-US" dirty="0"/>
              <a:t>Layout widgets</a:t>
            </a:r>
          </a:p>
          <a:p>
            <a:pPr lvl="1"/>
            <a:r>
              <a:rPr lang="en-US" dirty="0"/>
              <a:t>It is used to arrange other widgets on the screen.</a:t>
            </a:r>
          </a:p>
          <a:p>
            <a:pPr lvl="1"/>
            <a:r>
              <a:rPr lang="en-US" dirty="0"/>
              <a:t>Ex: The Row and Column widgets are layout widgets that can be used to arrange widgets in a horizontal or vertical layout. </a:t>
            </a:r>
          </a:p>
          <a:p>
            <a:r>
              <a:rPr lang="en-US" dirty="0"/>
              <a:t>Inherited widgets</a:t>
            </a:r>
          </a:p>
          <a:p>
            <a:pPr lvl="1"/>
            <a:r>
              <a:rPr lang="en-US" dirty="0"/>
              <a:t>It is used to share state between multiple widgets.</a:t>
            </a:r>
          </a:p>
          <a:p>
            <a:pPr lvl="1"/>
            <a:r>
              <a:rPr lang="en-US" dirty="0"/>
              <a:t>Ex: The Theme widget is an inherited widget that can be used to share the current theme across an entire app.</a:t>
            </a:r>
          </a:p>
          <a:p>
            <a:r>
              <a:rPr lang="en-US" dirty="0"/>
              <a:t>Gesture detectors</a:t>
            </a:r>
          </a:p>
          <a:p>
            <a:pPr lvl="1"/>
            <a:r>
              <a:rPr lang="en-US" dirty="0"/>
              <a:t>It is used to detect user input, such as taps, drags, and scrolls.</a:t>
            </a:r>
          </a:p>
          <a:p>
            <a:pPr lvl="1"/>
            <a:r>
              <a:rPr lang="en-US" dirty="0"/>
              <a:t>Ex: The Gesture Detector widget can be used to detect a tap on a widget.</a:t>
            </a:r>
          </a:p>
          <a:p>
            <a:r>
              <a:rPr lang="en-US" dirty="0"/>
              <a:t>Animated widgets</a:t>
            </a:r>
          </a:p>
          <a:p>
            <a:pPr lvl="1"/>
            <a:r>
              <a:rPr lang="en-US" dirty="0"/>
              <a:t>It is used to create animations.</a:t>
            </a:r>
          </a:p>
          <a:p>
            <a:pPr lvl="1"/>
            <a:r>
              <a:rPr lang="en-US" dirty="0"/>
              <a:t>Ex: The </a:t>
            </a:r>
            <a:r>
              <a:rPr lang="en-US" dirty="0" err="1"/>
              <a:t>FadeTransition</a:t>
            </a:r>
            <a:r>
              <a:rPr lang="en-US" dirty="0"/>
              <a:t> widget can be used to fade in or out a widget over a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14894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70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A85971-C90C-61B3-55A3-3EBEB18DF82D}"/>
              </a:ext>
            </a:extLst>
          </p:cNvPr>
          <p:cNvSpPr txBox="1"/>
          <p:nvPr/>
        </p:nvSpPr>
        <p:spPr>
          <a:xfrm>
            <a:off x="1458964" y="712385"/>
            <a:ext cx="490993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Outline</a:t>
            </a:r>
            <a:endParaRPr lang="en-US" sz="2400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Flutter Architecture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Project Structure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Introduction to Widgets &amp; types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Inbuilt Widgets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Stateless Widget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Stateful Widget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Material App, main()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Scaffold, </a:t>
            </a:r>
            <a:r>
              <a:rPr lang="en-US" sz="2200" dirty="0" err="1"/>
              <a:t>Safearea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Text, </a:t>
            </a:r>
            <a:r>
              <a:rPr lang="en-US" sz="2200" dirty="0" err="1"/>
              <a:t>TextFormField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Types of Button, </a:t>
            </a:r>
            <a:r>
              <a:rPr lang="en-US" sz="2200" dirty="0" err="1"/>
              <a:t>SnackBar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Row, Column, Expanded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Stack, Image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Container, </a:t>
            </a:r>
            <a:r>
              <a:rPr lang="en-US" sz="2200" dirty="0" err="1"/>
              <a:t>CardView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App Bar, Popup</a:t>
            </a:r>
            <a:r>
              <a:rPr lang="en-US" sz="2200"/>
              <a:t>, Drawer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75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types of widgets in Flutter.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/>
              <a:t>Stateless widgets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/>
              <a:t>Stateful widgets</a:t>
            </a:r>
          </a:p>
          <a:p>
            <a:r>
              <a:rPr lang="en-US" dirty="0"/>
              <a:t>Stateless widgets: </a:t>
            </a:r>
          </a:p>
          <a:p>
            <a:pPr lvl="1"/>
            <a:r>
              <a:rPr lang="en-US" dirty="0"/>
              <a:t>It do not have any mutable(Changeable) state. </a:t>
            </a:r>
          </a:p>
          <a:p>
            <a:pPr lvl="1"/>
            <a:r>
              <a:rPr lang="en-US" dirty="0"/>
              <a:t>Their properties cannot change after they have been created.</a:t>
            </a:r>
          </a:p>
          <a:p>
            <a:pPr lvl="1"/>
            <a:r>
              <a:rPr lang="en-US" dirty="0"/>
              <a:t>It is used for simple UI elements, such as text, buttons, and images.</a:t>
            </a:r>
          </a:p>
          <a:p>
            <a:r>
              <a:rPr lang="en-US" dirty="0"/>
              <a:t>Stateful widgets:</a:t>
            </a:r>
          </a:p>
          <a:p>
            <a:pPr lvl="1"/>
            <a:r>
              <a:rPr lang="en-US" dirty="0"/>
              <a:t>It has mutable(Changeable) state.</a:t>
            </a:r>
          </a:p>
          <a:p>
            <a:pPr lvl="1"/>
            <a:r>
              <a:rPr lang="en-US" dirty="0"/>
              <a:t>Their properties can change over time. </a:t>
            </a:r>
          </a:p>
          <a:p>
            <a:pPr lvl="1"/>
            <a:r>
              <a:rPr lang="en-US" dirty="0"/>
              <a:t>It is typically used for more complex UI elements, such as lists, forms, and dialogs.</a:t>
            </a:r>
          </a:p>
        </p:txBody>
      </p:sp>
    </p:spTree>
    <p:extLst>
      <p:ext uri="{BB962C8B-B14F-4D97-AF65-F5344CB8AC3E}">
        <p14:creationId xmlns:p14="http://schemas.microsoft.com/office/powerpoint/2010/main" val="31065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Vs Stateful Widgets</a:t>
            </a:r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6E16D088-4B10-2858-6D78-84D932AF159E}"/>
              </a:ext>
            </a:extLst>
          </p:cNvPr>
          <p:cNvGraphicFramePr/>
          <p:nvPr/>
        </p:nvGraphicFramePr>
        <p:xfrm>
          <a:off x="132344" y="863444"/>
          <a:ext cx="11928476" cy="3467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6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6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1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Stateless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Stateful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81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is immutable.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is mutable.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81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n-US" sz="2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s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 UI elements.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Used for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UI elements.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775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 does not change in the runtime.</a:t>
                      </a:r>
                      <a:endParaRPr lang="en-US" sz="2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It will</a:t>
                      </a:r>
                      <a:r>
                        <a:rPr lang="en-US" sz="2200" baseline="0" dirty="0"/>
                        <a:t> change its description in runtime.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775">
                <a:tc>
                  <a:txBody>
                    <a:bodyPr/>
                    <a:lstStyle/>
                    <a:p>
                      <a:r>
                        <a:rPr lang="en-US" sz="2200" dirty="0"/>
                        <a:t>It is reusable</a:t>
                      </a:r>
                      <a:r>
                        <a:rPr lang="en-US" sz="2200" baseline="0" dirty="0"/>
                        <a:t> as its state is not changed.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It is less reusable</a:t>
                      </a:r>
                      <a:r>
                        <a:rPr lang="en-US" sz="2200" baseline="0" dirty="0"/>
                        <a:t> as the state needs to be managed.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546775">
                <a:tc>
                  <a:txBody>
                    <a:bodyPr/>
                    <a:lstStyle/>
                    <a:p>
                      <a:r>
                        <a:rPr lang="en-US" sz="2200" dirty="0"/>
                        <a:t>Performance is efficient.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Can 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 inefficient if the state changes frequently.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  <a:tr h="546775">
                <a:tc>
                  <a:txBody>
                    <a:bodyPr/>
                    <a:lstStyle/>
                    <a:p>
                      <a:r>
                        <a:rPr lang="en-US" sz="2200" dirty="0"/>
                        <a:t>Ex.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Text, Button, Image.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Ex.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Form, Dialog.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16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8B00-CC70-FDD4-740C-890193A7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B199-E683-5B6E-5531-C1668570E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the behavior of an app at any given moment.</a:t>
            </a:r>
          </a:p>
          <a:p>
            <a:r>
              <a:rPr lang="en-US" dirty="0"/>
              <a:t>It is a widget’s information when it is first created and how it defines the properties of that widget. </a:t>
            </a:r>
          </a:p>
          <a:p>
            <a:r>
              <a:rPr lang="en-US" dirty="0"/>
              <a:t>This information might change during the lifetime of the widget.</a:t>
            </a:r>
          </a:p>
          <a:p>
            <a:r>
              <a:rPr lang="en-US" dirty="0"/>
              <a:t>To build the UI in Flutter there is two types of widgets:</a:t>
            </a:r>
          </a:p>
          <a:p>
            <a:pPr lvl="1"/>
            <a:r>
              <a:rPr lang="en-US" dirty="0"/>
              <a:t>Stateless widgets</a:t>
            </a:r>
          </a:p>
          <a:p>
            <a:pPr lvl="1"/>
            <a:r>
              <a:rPr lang="en-US" dirty="0"/>
              <a:t>Stateful widgets</a:t>
            </a:r>
          </a:p>
        </p:txBody>
      </p:sp>
    </p:spTree>
    <p:extLst>
      <p:ext uri="{BB962C8B-B14F-4D97-AF65-F5344CB8AC3E}">
        <p14:creationId xmlns:p14="http://schemas.microsoft.com/office/powerpoint/2010/main" val="53685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87B6-00D3-7F9B-D772-C9821B21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Stateless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B4BF1-9F4D-03EE-38EF-CA0FFE1E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stateless widget is a widget that describes part of the user interface by building a design that describe the user interface.</a:t>
            </a:r>
          </a:p>
          <a:p>
            <a:r>
              <a:rPr lang="en-US" dirty="0"/>
              <a:t>Stateless widget are useful when user interface does not depend  other than the configuration information.</a:t>
            </a:r>
          </a:p>
          <a:p>
            <a:r>
              <a:rPr lang="en-US" dirty="0"/>
              <a:t>The build method of a stateless widget is typically only called in three situations:</a:t>
            </a:r>
          </a:p>
          <a:p>
            <a:pPr lvl="1"/>
            <a:r>
              <a:rPr lang="en-US" dirty="0"/>
              <a:t>The first time the widget is inserted in the tree.</a:t>
            </a:r>
          </a:p>
          <a:p>
            <a:pPr lvl="1"/>
            <a:r>
              <a:rPr lang="en-US" dirty="0"/>
              <a:t>Widget's parent changes its configuration.</a:t>
            </a:r>
          </a:p>
          <a:p>
            <a:pPr lvl="1"/>
            <a:r>
              <a:rPr lang="en-US" dirty="0"/>
              <a:t>When an </a:t>
            </a:r>
            <a:r>
              <a:rPr lang="en-US" dirty="0" err="1"/>
              <a:t>InheritedWidget</a:t>
            </a:r>
            <a:r>
              <a:rPr lang="en-US" dirty="0"/>
              <a:t> it depends on changes.</a:t>
            </a:r>
          </a:p>
        </p:txBody>
      </p:sp>
    </p:spTree>
    <p:extLst>
      <p:ext uri="{BB962C8B-B14F-4D97-AF65-F5344CB8AC3E}">
        <p14:creationId xmlns:p14="http://schemas.microsoft.com/office/powerpoint/2010/main" val="168313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78-3A33-2BB4-CC69-93EFF091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Stateless Widget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787734-593A-5DC8-A80C-B325196BAD28}"/>
              </a:ext>
            </a:extLst>
          </p:cNvPr>
          <p:cNvGrpSpPr/>
          <p:nvPr/>
        </p:nvGrpSpPr>
        <p:grpSpPr>
          <a:xfrm>
            <a:off x="528034" y="912596"/>
            <a:ext cx="6375041" cy="3422410"/>
            <a:chOff x="528034" y="912596"/>
            <a:chExt cx="6375041" cy="34224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940156" y="1247106"/>
              <a:ext cx="5962919" cy="3087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b="1" i="0" u="none" strike="noStrike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IN" sz="1600" b="1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GreenFrog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IN" sz="1600" b="1" i="0" u="none" strike="noStrike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extends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IN" sz="1600" b="1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StatelessWidget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{ </a:t>
              </a:r>
            </a:p>
            <a:p>
              <a:r>
                <a:rPr lang="en-IN" sz="1600" b="1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IN" sz="1600" b="1" i="0" u="none" strike="noStrike" dirty="0" err="1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IN" sz="1600" b="0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GreenFrog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en-IN" sz="1600" b="1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IN" sz="1600" b="0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.key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}); </a:t>
              </a:r>
            </a:p>
            <a:p>
              <a:r>
                <a:rPr lang="en-IN" sz="1600" b="1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</a:t>
              </a:r>
            </a:p>
            <a:p>
              <a:r>
                <a:rPr lang="en-IN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b="1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@override</a:t>
              </a:r>
              <a:r>
                <a:rPr lang="en-IN" sz="16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Widget build(</a:t>
              </a:r>
              <a:r>
                <a:rPr lang="en-IN" sz="1600" b="0" i="0" u="none" strike="noStrike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BuildContext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context) 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{ </a:t>
              </a:r>
            </a:p>
            <a:p>
              <a:r>
                <a:rPr lang="en-IN" sz="1600" b="1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    return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Container(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IN" sz="1600" b="0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IN" sz="1600" b="1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IN" sz="1600" b="0" i="0" u="none" strike="noStrike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IN" sz="1600" b="0" i="0" u="none" strike="noStrike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0xFF2DBD3A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),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} </a:t>
              </a:r>
            </a:p>
            <a:p>
              <a:r>
                <a:rPr lang="en-IN" sz="1600" b="0" i="0" u="none" strike="noStrike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528034" y="1247104"/>
              <a:ext cx="412123" cy="3087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528034" y="91259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</a:rPr>
                <a:t>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Stateful Widget has its own mutable state.</a:t>
            </a:r>
          </a:p>
          <a:p>
            <a:r>
              <a:rPr lang="en-US" dirty="0"/>
              <a:t>It is modified according to the user’s input.</a:t>
            </a:r>
          </a:p>
          <a:p>
            <a:r>
              <a:rPr lang="en-US" dirty="0"/>
              <a:t>It is looks for two things </a:t>
            </a:r>
          </a:p>
          <a:p>
            <a:pPr lvl="1"/>
            <a:r>
              <a:rPr lang="en-US" dirty="0"/>
              <a:t>The changed state based on its previous state.</a:t>
            </a:r>
          </a:p>
          <a:p>
            <a:pPr lvl="1"/>
            <a:r>
              <a:rPr lang="en-US" dirty="0"/>
              <a:t>An updated view of the user interface.</a:t>
            </a:r>
          </a:p>
          <a:p>
            <a:r>
              <a:rPr lang="en-US" dirty="0"/>
              <a:t>A Stateful Widget triggers a </a:t>
            </a:r>
            <a:r>
              <a:rPr lang="en-US" dirty="0">
                <a:solidFill>
                  <a:srgbClr val="C00000"/>
                </a:solidFill>
              </a:rPr>
              <a:t>build() </a:t>
            </a:r>
            <a:r>
              <a:rPr lang="en-US" dirty="0"/>
              <a:t>method again for creating its children widgets and the subclass of the state holds the related data.</a:t>
            </a:r>
          </a:p>
          <a:p>
            <a:r>
              <a:rPr lang="en-US" dirty="0"/>
              <a:t>It is often used in cases where redrawing of a widget is needed.</a:t>
            </a:r>
          </a:p>
          <a:p>
            <a:r>
              <a:rPr lang="en-US" dirty="0"/>
              <a:t>A Stateful Widget can change when:</a:t>
            </a:r>
          </a:p>
          <a:p>
            <a:pPr lvl="1"/>
            <a:r>
              <a:rPr lang="en-US" dirty="0"/>
              <a:t>There is a User Input included</a:t>
            </a:r>
          </a:p>
          <a:p>
            <a:pPr lvl="1"/>
            <a:r>
              <a:rPr lang="en-US" dirty="0"/>
              <a:t>There are some User Interaction</a:t>
            </a:r>
          </a:p>
          <a:p>
            <a:pPr lvl="1"/>
            <a:r>
              <a:rPr lang="en-US" dirty="0"/>
              <a:t>There are some Dynamic Changes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7578" y="836635"/>
            <a:ext cx="6375041" cy="3582130"/>
            <a:chOff x="373488" y="989869"/>
            <a:chExt cx="6375041" cy="35821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785610" y="1324378"/>
              <a:ext cx="5962919" cy="3247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extends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StatefulWidget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IN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const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({Key? key}) : super(key: key);</a:t>
              </a:r>
            </a:p>
            <a:p>
              <a:endParaRPr lang="en-IN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State&lt;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createState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=&gt; _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MyAppState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IN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class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_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MyAppState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extends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State&lt;</a:t>
              </a:r>
              <a:r>
                <a:rPr lang="en-IN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MyApp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IN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IN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Container();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I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373488" y="1324377"/>
              <a:ext cx="412123" cy="32476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373488" y="98986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7578" y="4456090"/>
            <a:ext cx="11672063" cy="2163652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MyApp</a:t>
            </a:r>
            <a:r>
              <a:rPr lang="en-US" dirty="0"/>
              <a:t> is a class that extends Stateful Widget. </a:t>
            </a:r>
          </a:p>
          <a:p>
            <a:r>
              <a:rPr lang="en-US" dirty="0"/>
              <a:t>A generic method </a:t>
            </a:r>
            <a:r>
              <a:rPr lang="en-US" b="1" dirty="0" err="1"/>
              <a:t>createState</a:t>
            </a:r>
            <a:r>
              <a:rPr lang="en-US" b="1" dirty="0"/>
              <a:t>() </a:t>
            </a:r>
            <a:r>
              <a:rPr lang="en-US" dirty="0"/>
              <a:t>creates a mutable state.</a:t>
            </a:r>
          </a:p>
          <a:p>
            <a:r>
              <a:rPr lang="en-US" dirty="0"/>
              <a:t>The </a:t>
            </a:r>
            <a:r>
              <a:rPr lang="en-US" b="1" dirty="0"/>
              <a:t>_</a:t>
            </a:r>
            <a:r>
              <a:rPr lang="en-US" b="1" dirty="0" err="1"/>
              <a:t>MyAppState</a:t>
            </a:r>
            <a:r>
              <a:rPr lang="en-US" dirty="0"/>
              <a:t> class extends another state.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7EEEDF-E637-43C0-8FC5-CC35E7ED4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6" t="6849" b="6792"/>
          <a:stretch/>
        </p:blipFill>
        <p:spPr bwMode="auto">
          <a:xfrm>
            <a:off x="6792686" y="863444"/>
            <a:ext cx="5268134" cy="5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939800" cy="5590565"/>
          </a:xfrm>
        </p:spPr>
        <p:txBody>
          <a:bodyPr/>
          <a:lstStyle/>
          <a:p>
            <a:r>
              <a:rPr lang="en-US" dirty="0"/>
              <a:t>The data used by the widget might change.</a:t>
            </a:r>
          </a:p>
          <a:p>
            <a:r>
              <a:rPr lang="en-US" dirty="0"/>
              <a:t>The data can't be read synchronously when the widget is built.</a:t>
            </a:r>
          </a:p>
          <a:p>
            <a:r>
              <a:rPr lang="en-US" dirty="0"/>
              <a:t>All state must be established by the time the build method is called.</a:t>
            </a:r>
          </a:p>
          <a:p>
            <a:r>
              <a:rPr lang="en-US" dirty="0"/>
              <a:t>The lifecycle has the following simplified steps:</a:t>
            </a:r>
          </a:p>
          <a:p>
            <a:pPr lvl="1"/>
            <a:r>
              <a:rPr lang="en-US" dirty="0" err="1"/>
              <a:t>createState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mounted == true</a:t>
            </a:r>
          </a:p>
          <a:p>
            <a:pPr lvl="1"/>
            <a:r>
              <a:rPr lang="en-US" dirty="0" err="1"/>
              <a:t>initState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didChangeDependencies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build()</a:t>
            </a:r>
          </a:p>
          <a:p>
            <a:pPr lvl="1"/>
            <a:r>
              <a:rPr lang="en-US" dirty="0" err="1"/>
              <a:t>didUpdateWidget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deactivate()</a:t>
            </a:r>
          </a:p>
          <a:p>
            <a:pPr lvl="1"/>
            <a:r>
              <a:rPr lang="en-US" dirty="0"/>
              <a:t>dispose()</a:t>
            </a:r>
          </a:p>
          <a:p>
            <a:pPr lvl="1"/>
            <a:r>
              <a:rPr lang="en-US" dirty="0"/>
              <a:t>mounted == false</a:t>
            </a:r>
          </a:p>
        </p:txBody>
      </p:sp>
    </p:spTree>
    <p:extLst>
      <p:ext uri="{BB962C8B-B14F-4D97-AF65-F5344CB8AC3E}">
        <p14:creationId xmlns:p14="http://schemas.microsoft.com/office/powerpoint/2010/main" val="27640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</a:t>
            </a:r>
            <a:r>
              <a:rPr lang="en-US"/>
              <a:t>Widget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788800"/>
            <a:ext cx="11929641" cy="5590565"/>
          </a:xfrm>
        </p:spPr>
        <p:txBody>
          <a:bodyPr/>
          <a:lstStyle/>
          <a:p>
            <a:r>
              <a:rPr lang="en-US" b="1" dirty="0" err="1"/>
              <a:t>createState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When we create build a </a:t>
            </a:r>
            <a:r>
              <a:rPr lang="en-US" dirty="0" err="1"/>
              <a:t>StatefulWidget</a:t>
            </a:r>
            <a:r>
              <a:rPr lang="en-US" dirty="0"/>
              <a:t>, it immediately calls </a:t>
            </a:r>
            <a:r>
              <a:rPr lang="en-US" dirty="0" err="1">
                <a:solidFill>
                  <a:srgbClr val="C00000"/>
                </a:solidFill>
              </a:rPr>
              <a:t>createState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method must exist.</a:t>
            </a:r>
          </a:p>
          <a:p>
            <a:pPr lvl="1"/>
            <a:r>
              <a:rPr lang="en-US" dirty="0" err="1"/>
              <a:t>BuildContext</a:t>
            </a:r>
            <a:r>
              <a:rPr lang="en-US" dirty="0"/>
              <a:t> is the widget associated with the state. 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 err="1"/>
              <a:t>BuildContext</a:t>
            </a:r>
            <a:r>
              <a:rPr lang="en-US" sz="2400" b="1" dirty="0"/>
              <a:t> (mounted == true)</a:t>
            </a:r>
          </a:p>
          <a:p>
            <a:pPr lvl="1"/>
            <a:r>
              <a:rPr lang="en-US" dirty="0"/>
              <a:t>It provides information regarding which widget is to be built/re-build.</a:t>
            </a:r>
          </a:p>
          <a:p>
            <a:pPr lvl="1"/>
            <a:r>
              <a:rPr lang="en-US" dirty="0" err="1"/>
              <a:t>BuildContext</a:t>
            </a:r>
            <a:r>
              <a:rPr lang="en-US" dirty="0"/>
              <a:t> is the widget associated with the state. 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030309" y="2322039"/>
            <a:ext cx="7609837" cy="1348440"/>
            <a:chOff x="1030310" y="2322039"/>
            <a:chExt cx="6375041" cy="13484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442432" y="2656548"/>
              <a:ext cx="5962919" cy="1013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MyHomePage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extends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StatefulWidget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MyHomePageState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createState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=&gt; new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MyHomePageState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1030310" y="2656547"/>
              <a:ext cx="412123" cy="10139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1030310" y="232203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30310" y="5128732"/>
            <a:ext cx="6375041" cy="1122266"/>
            <a:chOff x="1030310" y="5128732"/>
            <a:chExt cx="6375041" cy="11222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442432" y="5463241"/>
              <a:ext cx="5962919" cy="78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Container();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1030310" y="5463240"/>
              <a:ext cx="412123" cy="787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1030310" y="512873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29A633-278C-351B-7A11-F9C48C7BE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41" t="4044" r="23927"/>
          <a:stretch/>
        </p:blipFill>
        <p:spPr bwMode="auto">
          <a:xfrm>
            <a:off x="8817428" y="817563"/>
            <a:ext cx="3098359" cy="48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3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50287"/>
            <a:ext cx="11929641" cy="5242603"/>
          </a:xfrm>
        </p:spPr>
        <p:txBody>
          <a:bodyPr/>
          <a:lstStyle/>
          <a:p>
            <a:r>
              <a:rPr lang="en-US" b="1" dirty="0" err="1"/>
              <a:t>initState</a:t>
            </a:r>
            <a:r>
              <a:rPr lang="en-US" b="1" dirty="0"/>
              <a:t>()</a:t>
            </a:r>
            <a:endParaRPr lang="en-US" dirty="0"/>
          </a:p>
          <a:p>
            <a:pPr lvl="1"/>
            <a:r>
              <a:rPr lang="en-US" dirty="0"/>
              <a:t>This method is the entry point of a widget.</a:t>
            </a:r>
          </a:p>
          <a:p>
            <a:pPr lvl="1"/>
            <a:r>
              <a:rPr lang="en-US" dirty="0"/>
              <a:t>It initializes all the methods that the build method will depend upon.</a:t>
            </a:r>
          </a:p>
          <a:p>
            <a:pPr lvl="1"/>
            <a:r>
              <a:rPr lang="en-US" dirty="0"/>
              <a:t>This is called only once in a widget’s lifetime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didChangeDependencies</a:t>
            </a:r>
            <a:r>
              <a:rPr lang="en-US" b="1" dirty="0"/>
              <a:t>()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It is used for loading the dependencies required for execution of a state.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didChangeDependencies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is called immediately after the </a:t>
            </a:r>
            <a:r>
              <a:rPr lang="en-US" dirty="0" err="1">
                <a:solidFill>
                  <a:srgbClr val="C00000"/>
                </a:solidFill>
              </a:rPr>
              <a:t>initState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is called.</a:t>
            </a:r>
          </a:p>
          <a:p>
            <a:pPr lvl="1"/>
            <a:r>
              <a:rPr lang="en-US" dirty="0"/>
              <a:t>It repaints the widgets that rely on that state for configuration. 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40158" y="2321866"/>
            <a:ext cx="6375041" cy="1122266"/>
            <a:chOff x="940158" y="2321866"/>
            <a:chExt cx="6375041" cy="11222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52280" y="2656375"/>
              <a:ext cx="5962919" cy="78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initState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super.init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40158" y="2656374"/>
              <a:ext cx="412123" cy="787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40158" y="232186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0158" y="5115119"/>
            <a:ext cx="6375041" cy="892594"/>
            <a:chOff x="940158" y="5115119"/>
            <a:chExt cx="6375041" cy="8925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52280" y="5449629"/>
              <a:ext cx="5962919" cy="5580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didChangeDependencies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40158" y="5449627"/>
              <a:ext cx="412123" cy="558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40158" y="511511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3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B42A-9AAF-7A94-584D-5BFF5D5E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Flutter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8579B-0E5A-20E3-F1BA-917407D12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49531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779467"/>
            <a:ext cx="11929641" cy="5590565"/>
          </a:xfrm>
        </p:spPr>
        <p:txBody>
          <a:bodyPr/>
          <a:lstStyle/>
          <a:p>
            <a:r>
              <a:rPr lang="en-US" b="1" dirty="0"/>
              <a:t>build()</a:t>
            </a:r>
          </a:p>
          <a:p>
            <a:pPr lvl="1"/>
            <a:r>
              <a:rPr lang="en-US" dirty="0"/>
              <a:t>This method is called often It is a required, </a:t>
            </a:r>
            <a:r>
              <a:rPr lang="en-US" dirty="0">
                <a:solidFill>
                  <a:srgbClr val="C00000"/>
                </a:solidFill>
              </a:rPr>
              <a:t>@override </a:t>
            </a:r>
            <a:r>
              <a:rPr lang="en-US" dirty="0"/>
              <a:t>and must return a Widget.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didUpdateWidget</a:t>
            </a:r>
            <a:r>
              <a:rPr lang="en-US" b="1" dirty="0"/>
              <a:t>(Widget </a:t>
            </a:r>
            <a:r>
              <a:rPr lang="en-US" b="1" dirty="0" err="1"/>
              <a:t>oldWidget</a:t>
            </a:r>
            <a:r>
              <a:rPr lang="en-US" b="1" dirty="0"/>
              <a:t>)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didUpdateWidget</a:t>
            </a:r>
            <a:r>
              <a:rPr lang="en-US" b="1" dirty="0">
                <a:solidFill>
                  <a:srgbClr val="C00000"/>
                </a:solidFill>
              </a:rPr>
              <a:t>() </a:t>
            </a:r>
            <a:r>
              <a:rPr lang="en-US" dirty="0"/>
              <a:t>is called if the parent widget changes and has to rebuild this widget.</a:t>
            </a:r>
          </a:p>
          <a:p>
            <a:pPr lvl="1"/>
            <a:r>
              <a:rPr lang="en-US" dirty="0"/>
              <a:t>it's being rebuilt with the same </a:t>
            </a:r>
            <a:r>
              <a:rPr lang="en-US" dirty="0" err="1"/>
              <a:t>runtimeType</a:t>
            </a:r>
            <a:r>
              <a:rPr lang="en-US" dirty="0"/>
              <a:t>, then this method is called.</a:t>
            </a:r>
          </a:p>
          <a:p>
            <a:pPr lvl="1"/>
            <a:r>
              <a:rPr lang="en-US" dirty="0"/>
              <a:t>Flutter is re-using the </a:t>
            </a:r>
            <a:r>
              <a:rPr lang="en-US" dirty="0">
                <a:solidFill>
                  <a:srgbClr val="C00000"/>
                </a:solidFill>
              </a:rPr>
              <a:t>state</a:t>
            </a:r>
            <a:r>
              <a:rPr lang="en-US" dirty="0"/>
              <a:t>, which is long lived.</a:t>
            </a:r>
          </a:p>
          <a:p>
            <a:pPr lvl="1"/>
            <a:r>
              <a:rPr lang="en-US" dirty="0"/>
              <a:t>In this case, required is to initialize some data again, as one would in </a:t>
            </a:r>
            <a:r>
              <a:rPr lang="en-US" dirty="0" err="1">
                <a:solidFill>
                  <a:srgbClr val="C00000"/>
                </a:solidFill>
              </a:rPr>
              <a:t>initState</a:t>
            </a:r>
            <a:r>
              <a:rPr lang="en-US" dirty="0">
                <a:solidFill>
                  <a:srgbClr val="C00000"/>
                </a:solidFill>
              </a:rPr>
              <a:t>().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0158" y="1582112"/>
            <a:ext cx="6375041" cy="1122266"/>
            <a:chOff x="940158" y="1672449"/>
            <a:chExt cx="6375041" cy="11222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52280" y="2006958"/>
              <a:ext cx="5962919" cy="78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Container();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40158" y="2006957"/>
              <a:ext cx="412123" cy="787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40158" y="167244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Syntax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0158" y="4629288"/>
            <a:ext cx="8222503" cy="1883656"/>
            <a:chOff x="940158" y="4722596"/>
            <a:chExt cx="6375041" cy="18836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52280" y="5057106"/>
              <a:ext cx="5962919" cy="1549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didUpdateWidget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oldWidget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if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oldWidgetsx.importantProperty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!=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widget.importantProperty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init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40158" y="5057104"/>
              <a:ext cx="412123" cy="15491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40158" y="472259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E51318-7E36-7C2D-0C6E-5E1472621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3" t="9856" r="8727" b="5246"/>
          <a:stretch/>
        </p:blipFill>
        <p:spPr bwMode="auto">
          <a:xfrm>
            <a:off x="7635145" y="1565347"/>
            <a:ext cx="4326700" cy="13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setState</a:t>
            </a:r>
            <a:r>
              <a:rPr lang="en-US" b="1" dirty="0"/>
              <a:t>()</a:t>
            </a:r>
            <a:endParaRPr lang="en-US" dirty="0"/>
          </a:p>
          <a:p>
            <a:pPr lvl="1"/>
            <a:r>
              <a:rPr lang="en-US" dirty="0"/>
              <a:t>A State object is used to modify the user interface.</a:t>
            </a:r>
          </a:p>
          <a:p>
            <a:pPr lvl="1"/>
            <a:r>
              <a:rPr lang="en-US" dirty="0"/>
              <a:t>It executes the code for a particular callback.</a:t>
            </a:r>
          </a:p>
          <a:p>
            <a:pPr lvl="1"/>
            <a:r>
              <a:rPr lang="en-US" dirty="0"/>
              <a:t>It repaints the widgets that rely on that state for configuration. 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deactivate()</a:t>
            </a:r>
          </a:p>
          <a:p>
            <a:pPr lvl="1"/>
            <a:r>
              <a:rPr lang="en-US" dirty="0"/>
              <a:t>This method is called when State is removed from the tree. </a:t>
            </a:r>
          </a:p>
          <a:p>
            <a:pPr lvl="1"/>
            <a:r>
              <a:rPr lang="en-US" dirty="0"/>
              <a:t>It might be reinserted before the current frame change is finished.</a:t>
            </a:r>
          </a:p>
          <a:p>
            <a:pPr lvl="1"/>
            <a:r>
              <a:rPr lang="en-US" dirty="0"/>
              <a:t>This method exists basically because State objects can be moved from one point in a tree to another.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009" y="4704599"/>
            <a:ext cx="6375041" cy="1122266"/>
            <a:chOff x="912009" y="4937864"/>
            <a:chExt cx="6375041" cy="11222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24131" y="5272373"/>
              <a:ext cx="5962919" cy="78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deactivate(){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super.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deactivate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12009" y="5272372"/>
              <a:ext cx="412123" cy="787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12009" y="4937864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2009" y="2335959"/>
            <a:ext cx="3436057" cy="669360"/>
            <a:chOff x="912009" y="2335959"/>
            <a:chExt cx="3436057" cy="669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24132" y="2670469"/>
              <a:ext cx="3023934" cy="334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 {});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12009" y="2670467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12009" y="233595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59F432-2FBA-C98E-810F-D891D136E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35" t="11302" r="8950" b="7938"/>
          <a:stretch/>
        </p:blipFill>
        <p:spPr bwMode="auto">
          <a:xfrm>
            <a:off x="7016620" y="2174429"/>
            <a:ext cx="4978885" cy="147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1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Stateful </a:t>
            </a:r>
            <a:r>
              <a:rPr lang="en-US"/>
              <a:t>Widget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dispose()</a:t>
            </a:r>
          </a:p>
          <a:p>
            <a:pPr lvl="1"/>
            <a:r>
              <a:rPr lang="en-US" dirty="0"/>
              <a:t>This method is used for removing an object permanently from the widget tree. </a:t>
            </a:r>
          </a:p>
          <a:p>
            <a:pPr lvl="1"/>
            <a:r>
              <a:rPr lang="en-US" dirty="0"/>
              <a:t>It is used when we need to clear up the memory by invoking </a:t>
            </a:r>
            <a:r>
              <a:rPr lang="en-US" dirty="0" err="1">
                <a:solidFill>
                  <a:srgbClr val="C00000"/>
                </a:solidFill>
              </a:rPr>
              <a:t>super.dispose</a:t>
            </a:r>
            <a:r>
              <a:rPr lang="en-US" dirty="0">
                <a:solidFill>
                  <a:srgbClr val="C00000"/>
                </a:solidFill>
              </a:rPr>
              <a:t>().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4684" y="2277794"/>
            <a:ext cx="3028901" cy="1122266"/>
            <a:chOff x="927280" y="2064289"/>
            <a:chExt cx="3028901" cy="11222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D5A257-1FDE-5832-DECA-81C6ACB6D313}"/>
                </a:ext>
              </a:extLst>
            </p:cNvPr>
            <p:cNvSpPr/>
            <p:nvPr/>
          </p:nvSpPr>
          <p:spPr>
            <a:xfrm>
              <a:off x="1339403" y="2398798"/>
              <a:ext cx="2616778" cy="78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dispose(){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super.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dispose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F14B0-0230-EE16-02DA-78EDB0670463}"/>
                </a:ext>
              </a:extLst>
            </p:cNvPr>
            <p:cNvSpPr/>
            <p:nvPr/>
          </p:nvSpPr>
          <p:spPr>
            <a:xfrm>
              <a:off x="927280" y="2398797"/>
              <a:ext cx="412123" cy="787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F80B992-CECA-5655-C4EB-524C74ED38A9}"/>
                </a:ext>
              </a:extLst>
            </p:cNvPr>
            <p:cNvSpPr/>
            <p:nvPr/>
          </p:nvSpPr>
          <p:spPr>
            <a:xfrm>
              <a:off x="927280" y="2064289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Syntax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55A88D-8FCA-BBF1-BC91-E43E52154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4" t="8087" r="17875" b="2969"/>
          <a:stretch/>
        </p:blipFill>
        <p:spPr bwMode="auto">
          <a:xfrm>
            <a:off x="5335554" y="2277794"/>
            <a:ext cx="5355771" cy="276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1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/>
              <a:t>MaterialApp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MaterialApp</a:t>
            </a:r>
            <a:r>
              <a:rPr lang="en-US" dirty="0"/>
              <a:t> is a predefined class or widget in a flutter.</a:t>
            </a:r>
          </a:p>
          <a:p>
            <a:r>
              <a:rPr lang="en-US" dirty="0"/>
              <a:t>It is likely the main or core component of a flutter app.</a:t>
            </a:r>
          </a:p>
          <a:p>
            <a:r>
              <a:rPr lang="en-US" dirty="0"/>
              <a:t>It provides a wrapper around other Material Widgets.</a:t>
            </a:r>
          </a:p>
          <a:p>
            <a:r>
              <a:rPr lang="en-US" dirty="0"/>
              <a:t>We can access all the other components and widgets provided by Flutter SDK using </a:t>
            </a:r>
            <a:r>
              <a:rPr lang="en-US" dirty="0" err="1"/>
              <a:t>MaterialApp</a:t>
            </a:r>
            <a:r>
              <a:rPr lang="en-US" dirty="0"/>
              <a:t> class.</a:t>
            </a:r>
          </a:p>
          <a:p>
            <a:r>
              <a:rPr lang="en-US" dirty="0"/>
              <a:t>There are different properties available to access</a:t>
            </a:r>
          </a:p>
          <a:p>
            <a:pPr lvl="1"/>
            <a:r>
              <a:rPr lang="en-US" b="1" dirty="0"/>
              <a:t>action: </a:t>
            </a:r>
            <a:r>
              <a:rPr lang="en-US" dirty="0"/>
              <a:t>This property takes in  </a:t>
            </a:r>
            <a:r>
              <a:rPr lang="en-US" i="1" dirty="0"/>
              <a:t>Map&lt;Type, Action&lt;Intent&gt;&gt; </a:t>
            </a:r>
            <a:r>
              <a:rPr lang="en-US" dirty="0"/>
              <a:t>as the object. It controls intent keys.</a:t>
            </a:r>
          </a:p>
          <a:p>
            <a:pPr lvl="1"/>
            <a:r>
              <a:rPr lang="en-US" b="1" dirty="0" err="1"/>
              <a:t>backButtonDispatcher</a:t>
            </a:r>
            <a:r>
              <a:rPr lang="en-US" b="1" dirty="0"/>
              <a:t>: </a:t>
            </a:r>
            <a:r>
              <a:rPr lang="en-US" dirty="0"/>
              <a:t>It decided how to handle the back button.</a:t>
            </a:r>
          </a:p>
          <a:p>
            <a:pPr lvl="1"/>
            <a:r>
              <a:rPr lang="en-US" b="1" dirty="0"/>
              <a:t>color: </a:t>
            </a:r>
            <a:r>
              <a:rPr lang="en-US" dirty="0"/>
              <a:t>It controls the primary color used in the application.</a:t>
            </a:r>
          </a:p>
          <a:p>
            <a:pPr lvl="1"/>
            <a:r>
              <a:rPr lang="en-US" b="1" dirty="0" err="1"/>
              <a:t>darkTheme</a:t>
            </a:r>
            <a:r>
              <a:rPr lang="en-US" b="1" dirty="0"/>
              <a:t>: </a:t>
            </a:r>
            <a:r>
              <a:rPr lang="en-US" dirty="0"/>
              <a:t>It provided theme data for the dark theme for the application.</a:t>
            </a:r>
          </a:p>
          <a:p>
            <a:pPr lvl="1"/>
            <a:r>
              <a:rPr lang="en-US" b="1" dirty="0"/>
              <a:t>home:</a:t>
            </a:r>
            <a:r>
              <a:rPr lang="en-US" dirty="0"/>
              <a:t> This property takes in </a:t>
            </a:r>
            <a:r>
              <a:rPr lang="en-US" i="1" dirty="0"/>
              <a:t>widget </a:t>
            </a:r>
            <a:r>
              <a:rPr lang="en-US" dirty="0"/>
              <a:t>as the object to show on the default route of the app.</a:t>
            </a:r>
          </a:p>
          <a:p>
            <a:pPr lvl="1"/>
            <a:r>
              <a:rPr lang="en-US" b="1" dirty="0" err="1"/>
              <a:t>initialRoute</a:t>
            </a:r>
            <a:r>
              <a:rPr lang="en-US" b="1" dirty="0"/>
              <a:t>:</a:t>
            </a:r>
            <a:r>
              <a:rPr lang="en-US" dirty="0"/>
              <a:t> This property takes in a </a:t>
            </a:r>
            <a:r>
              <a:rPr lang="en-US" i="1" dirty="0"/>
              <a:t>string </a:t>
            </a:r>
            <a:r>
              <a:rPr lang="en-US" dirty="0"/>
              <a:t>as the object to give the name of the first route in which the navigator is built.</a:t>
            </a:r>
          </a:p>
          <a:p>
            <a:pPr lvl="1"/>
            <a:r>
              <a:rPr lang="en-US" b="1" dirty="0"/>
              <a:t>locale: </a:t>
            </a:r>
            <a:r>
              <a:rPr lang="en-US" dirty="0"/>
              <a:t>It provides a locale for the </a:t>
            </a:r>
            <a:r>
              <a:rPr lang="en-US" i="1" dirty="0" err="1"/>
              <a:t>MaterialApp</a:t>
            </a:r>
            <a:r>
              <a:rPr lang="en-US" i="1" dirty="0"/>
              <a:t>.</a:t>
            </a:r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18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MaterialApp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title: </a:t>
            </a:r>
            <a:r>
              <a:rPr lang="en-US" dirty="0"/>
              <a:t>The </a:t>
            </a:r>
            <a:r>
              <a:rPr lang="en-US" i="1" dirty="0"/>
              <a:t>title</a:t>
            </a:r>
            <a:r>
              <a:rPr lang="en-US" dirty="0"/>
              <a:t> property takes in a </a:t>
            </a:r>
            <a:r>
              <a:rPr lang="en-US" i="1" dirty="0"/>
              <a:t>string </a:t>
            </a:r>
            <a:r>
              <a:rPr lang="en-US" dirty="0"/>
              <a:t>as the object to decide the one-line description of the app for the device.</a:t>
            </a:r>
          </a:p>
          <a:p>
            <a:r>
              <a:rPr lang="en-US" b="1" dirty="0"/>
              <a:t>theme: </a:t>
            </a:r>
            <a:r>
              <a:rPr lang="en-US" dirty="0"/>
              <a:t>This property takes in </a:t>
            </a:r>
            <a:r>
              <a:rPr lang="en-US" i="1" dirty="0" err="1"/>
              <a:t>ThemeData</a:t>
            </a:r>
            <a:r>
              <a:rPr lang="en-US" i="1" dirty="0"/>
              <a:t> </a:t>
            </a:r>
            <a:r>
              <a:rPr lang="en-US" dirty="0"/>
              <a:t>class as the object to describe the theme for the </a:t>
            </a:r>
            <a:r>
              <a:rPr lang="en-US" dirty="0" err="1"/>
              <a:t>MaterialApp</a:t>
            </a:r>
            <a:r>
              <a:rPr lang="en-US" dirty="0"/>
              <a:t>.</a:t>
            </a:r>
          </a:p>
          <a:p>
            <a:r>
              <a:rPr lang="en-US" dirty="0"/>
              <a:t>There are plenty more properties associated with it.</a:t>
            </a:r>
          </a:p>
        </p:txBody>
      </p:sp>
    </p:spTree>
    <p:extLst>
      <p:ext uri="{BB962C8B-B14F-4D97-AF65-F5344CB8AC3E}">
        <p14:creationId xmlns:p14="http://schemas.microsoft.com/office/powerpoint/2010/main" val="33638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2974" y="95033"/>
            <a:ext cx="7117540" cy="5512665"/>
            <a:chOff x="262975" y="95033"/>
            <a:chExt cx="6116599" cy="5512665"/>
          </a:xfrm>
        </p:grpSpPr>
        <p:sp>
          <p:nvSpPr>
            <p:cNvPr id="5" name="Rectangle 4"/>
            <p:cNvSpPr/>
            <p:nvPr/>
          </p:nvSpPr>
          <p:spPr>
            <a:xfrm>
              <a:off x="262975" y="429541"/>
              <a:ext cx="412123" cy="51781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75097" y="429542"/>
              <a:ext cx="5704477" cy="51781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 </a:t>
              </a:r>
              <a:r>
                <a:rPr lang="en-US" sz="1600" dirty="0">
                  <a:solidFill>
                    <a:srgbClr val="3333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 err="1">
                  <a:solidFill>
                    <a:srgbClr val="3333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package:flutter</a:t>
              </a:r>
              <a:r>
                <a:rPr lang="en-US" sz="1600" dirty="0">
                  <a:solidFill>
                    <a:srgbClr val="3333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dirty="0" err="1">
                  <a:solidFill>
                    <a:srgbClr val="3333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material.dart</a:t>
              </a:r>
              <a:r>
                <a:rPr lang="en-US" sz="1600" dirty="0">
                  <a:solidFill>
                    <a:srgbClr val="3333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main()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runApp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MaterialScreen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MaterialScreen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{</a:t>
              </a:r>
            </a:p>
            <a:p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MaterialScreen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});</a:t>
              </a:r>
            </a:p>
            <a:p>
              <a:endParaRPr lang="en-US" sz="1600" dirty="0">
                <a:solidFill>
                  <a:srgbClr val="607D8B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return</a:t>
              </a:r>
              <a:r>
                <a:rPr lang="en-US" sz="1600" dirty="0">
                  <a:solidFill>
                    <a:srgbClr val="607D8B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title: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'Darshan University'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debugShowCheckedModeBanner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: false,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home: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(title: const Text(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'Darshan University'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)),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 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262975" y="9503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0B1F56-EA8B-0166-79DC-EDB0A8F8B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/>
          <a:stretch/>
        </p:blipFill>
        <p:spPr>
          <a:xfrm>
            <a:off x="7725747" y="262458"/>
            <a:ext cx="4252016" cy="15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Scaffold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Scaffold widget is a layout widget.</a:t>
            </a:r>
          </a:p>
          <a:p>
            <a:r>
              <a:rPr lang="en-US" dirty="0"/>
              <a:t>It provides a basic structure for the UI of a Flutter application.</a:t>
            </a:r>
          </a:p>
          <a:p>
            <a:r>
              <a:rPr lang="en-US" dirty="0"/>
              <a:t>It includes an </a:t>
            </a:r>
            <a:r>
              <a:rPr lang="en-US" dirty="0" err="1"/>
              <a:t>AppBar</a:t>
            </a:r>
            <a:r>
              <a:rPr lang="en-US" dirty="0"/>
              <a:t> at the top of the screen, a Body in the center of the screen, and a </a:t>
            </a:r>
            <a:r>
              <a:rPr lang="en-US" dirty="0" err="1"/>
              <a:t>FloatingActionButton</a:t>
            </a:r>
            <a:r>
              <a:rPr lang="en-US" dirty="0"/>
              <a:t> at the bottom of the screen.</a:t>
            </a:r>
          </a:p>
          <a:p>
            <a:r>
              <a:rPr lang="en-US" dirty="0"/>
              <a:t>It is a flexible widget that can be customized to meet the specific needs of the application.</a:t>
            </a:r>
          </a:p>
          <a:p>
            <a:r>
              <a:rPr lang="en-US" dirty="0"/>
              <a:t>For example, the </a:t>
            </a:r>
            <a:r>
              <a:rPr lang="en-US" dirty="0" err="1"/>
              <a:t>AppBar</a:t>
            </a:r>
            <a:r>
              <a:rPr lang="en-US" dirty="0"/>
              <a:t> can be configured to include a title, a search bar, or a set of actions.</a:t>
            </a:r>
          </a:p>
          <a:p>
            <a:r>
              <a:rPr lang="en-US" dirty="0"/>
              <a:t>The Body used to include any widget, such as text, images, lists, or forms.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Properties of Scaffold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046A4364-54AF-D0C2-274E-6A1A831C2272}"/>
              </a:ext>
            </a:extLst>
          </p:cNvPr>
          <p:cNvGraphicFramePr/>
          <p:nvPr/>
        </p:nvGraphicFramePr>
        <p:xfrm>
          <a:off x="131762" y="822949"/>
          <a:ext cx="11928476" cy="4572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appBar</a:t>
                      </a:r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displays a horizontal bar which mainly placed at the top of the Scaffold.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display the main or primary content in the Scaffold.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floatingActionButton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FloatingActionButton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an icon button that floats over the content of the screen at a fixed place.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drawer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slider menu or a panel which is displayed at the side of the Scaffold.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bottomNavigationBar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bottomNavigationBar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like a menu bar at the bottom of the Scaffold. 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backgroundColor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to set the color of the whole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33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bottomSheet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 a widget  (final) as the object to display it at the bottom of the screen.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39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endDrawer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similar to the Drawer, except the fact it opens in the opposite direction.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9212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resize To Avoid Bottom Insets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 a B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oolean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as the object. If set to true then the floating widgets on the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resize themselves to avoid getting in the way of the on-screen keyboard.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27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7660" y="1005576"/>
            <a:ext cx="5969874" cy="4448977"/>
            <a:chOff x="262975" y="95033"/>
            <a:chExt cx="5969874" cy="3821046"/>
          </a:xfrm>
        </p:grpSpPr>
        <p:sp>
          <p:nvSpPr>
            <p:cNvPr id="5" name="Rectangle 4"/>
            <p:cNvSpPr/>
            <p:nvPr/>
          </p:nvSpPr>
          <p:spPr>
            <a:xfrm>
              <a:off x="675097" y="429542"/>
              <a:ext cx="5557752" cy="34865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(title: </a:t>
              </a:r>
              <a:r>
                <a:rPr lang="en-US" sz="1600" dirty="0">
                  <a:solidFill>
                    <a:srgbClr val="607D8B"/>
                  </a:solidFill>
                  <a:latin typeface="Consolas" panose="020B0609020204030204" pitchFamily="49" charset="0"/>
                </a:rPr>
                <a:t>const            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Text(</a:t>
              </a:r>
              <a:r>
                <a:rPr lang="en-US" sz="1600" dirty="0">
                  <a:solidFill>
                    <a:srgbClr val="3333FF"/>
                  </a:solidFill>
                  <a:latin typeface="Consolas" panose="020B0609020204030204" pitchFamily="49" charset="0"/>
                </a:rPr>
                <a:t>‘Darshan University'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body: </a:t>
              </a:r>
              <a:r>
                <a:rPr lang="en-US" sz="1600" dirty="0">
                  <a:solidFill>
                    <a:srgbClr val="384952"/>
                  </a:solidFill>
                  <a:latin typeface="Consolas" panose="020B0609020204030204" pitchFamily="49" charset="0"/>
                </a:rPr>
                <a:t>const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Center(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>
                  <a:solidFill>
                    <a:srgbClr val="3333FF"/>
                  </a:solidFill>
                  <a:latin typeface="Consolas" panose="020B0609020204030204" pitchFamily="49" charset="0"/>
                </a:rPr>
                <a:t>"Welcome to Darshan University!!!"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Colors.black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40.0,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2975" y="429541"/>
              <a:ext cx="412123" cy="34865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ound Same Side Corner Rectangle 6"/>
            <p:cNvSpPr/>
            <p:nvPr/>
          </p:nvSpPr>
          <p:spPr>
            <a:xfrm>
              <a:off x="262975" y="9503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77" y="1529242"/>
            <a:ext cx="2062843" cy="368364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866812" y="1005576"/>
            <a:ext cx="1698170" cy="558871"/>
            <a:chOff x="9657806" y="111689"/>
            <a:chExt cx="1698170" cy="558871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9657806" y="365760"/>
              <a:ext cx="496388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0154194" y="111689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rgbClr val="384952"/>
                  </a:solidFill>
                </a:rPr>
                <a:t>AppBar</a:t>
              </a:r>
              <a:endParaRPr lang="en-US" sz="1400">
                <a:solidFill>
                  <a:srgbClr val="38495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027920" y="2706424"/>
            <a:ext cx="1698170" cy="477011"/>
            <a:chOff x="9962605" y="1777219"/>
            <a:chExt cx="1698170" cy="477011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9962605" y="2031290"/>
              <a:ext cx="496388" cy="6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0458993" y="1777219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384952"/>
                  </a:solidFill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66812" y="4471697"/>
            <a:ext cx="2062843" cy="713200"/>
            <a:chOff x="9801497" y="3542492"/>
            <a:chExt cx="2062843" cy="7132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9801497" y="3869031"/>
              <a:ext cx="496388" cy="6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297885" y="3542492"/>
              <a:ext cx="1566455" cy="713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384952"/>
                  </a:solidFill>
                </a:rPr>
                <a:t>Floating Action Button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05156" y="1953442"/>
            <a:ext cx="1559921" cy="477011"/>
            <a:chOff x="6339841" y="1024237"/>
            <a:chExt cx="1559921" cy="477011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7541623" y="1254034"/>
              <a:ext cx="358139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6339841" y="1024237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384952"/>
                  </a:solidFill>
                </a:rPr>
                <a:t>Scaffold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1A4BA8D9-5306-4CC8-8479-1DAF0893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800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Safearea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SafeArea</a:t>
            </a:r>
            <a:r>
              <a:rPr lang="en-US" dirty="0"/>
              <a:t> is an important and useful widget in Flutter which makes UI dynamic and adaptive to a wide variety of devices.</a:t>
            </a:r>
          </a:p>
          <a:p>
            <a:r>
              <a:rPr lang="en-US" dirty="0"/>
              <a:t>In different designs and in certain scenarios, App might overlay any pre-occupied constraints like Status bar, notches, navigation bar, etc.</a:t>
            </a:r>
          </a:p>
          <a:p>
            <a:r>
              <a:rPr lang="en-US" dirty="0"/>
              <a:t>So, in order to make our UI adaptive and error-free, we use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/>
              <a:t> widget.</a:t>
            </a:r>
          </a:p>
          <a:p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basically a padding widget, which adds any necessary padding to your app, based on the device it is running on.</a:t>
            </a:r>
          </a:p>
          <a:p>
            <a:r>
              <a:rPr lang="en-US" dirty="0"/>
              <a:t>If App’s widgets are overlaying any of the system’s features like notches, status bar, camera or any other such features, then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/>
              <a:t> would add padding around the app, as required.</a:t>
            </a:r>
          </a:p>
          <a:p>
            <a:r>
              <a:rPr lang="en-US" dirty="0"/>
              <a:t>Internally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i="1" dirty="0"/>
              <a:t> </a:t>
            </a:r>
            <a:r>
              <a:rPr lang="en-US" dirty="0"/>
              <a:t>uses </a:t>
            </a:r>
            <a:r>
              <a:rPr lang="en-US" dirty="0" err="1">
                <a:solidFill>
                  <a:srgbClr val="C00000"/>
                </a:solidFill>
              </a:rPr>
              <a:t>MediaQuery</a:t>
            </a:r>
            <a:r>
              <a:rPr lang="en-US" dirty="0"/>
              <a:t> to check the dimensions of the display screen and includes extra padding if needed.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Flutter Introduction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615993AC-82EE-269D-61A5-50640B75F005}"/>
              </a:ext>
            </a:extLst>
          </p:cNvPr>
          <p:cNvSpPr/>
          <p:nvPr/>
        </p:nvSpPr>
        <p:spPr>
          <a:xfrm>
            <a:off x="131179" y="785623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D3C6DF-7AAB-ED6C-1DBA-3A88F26F4707}"/>
              </a:ext>
            </a:extLst>
          </p:cNvPr>
          <p:cNvSpPr/>
          <p:nvPr/>
        </p:nvSpPr>
        <p:spPr>
          <a:xfrm>
            <a:off x="131179" y="785623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Flutter is an open source framework developed by Google </a:t>
            </a:r>
            <a:endParaRPr lang="en-IN" sz="2200" kern="1200" dirty="0"/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3B872816-9D48-3438-76A8-573DC4DC0B7D}"/>
              </a:ext>
            </a:extLst>
          </p:cNvPr>
          <p:cNvSpPr/>
          <p:nvPr/>
        </p:nvSpPr>
        <p:spPr>
          <a:xfrm>
            <a:off x="131179" y="1484443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EECE5E-6F73-2ABC-930E-9D0EF78A7CAD}"/>
              </a:ext>
            </a:extLst>
          </p:cNvPr>
          <p:cNvSpPr/>
          <p:nvPr/>
        </p:nvSpPr>
        <p:spPr>
          <a:xfrm>
            <a:off x="131179" y="1484443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It used for building beautiful, natively compiled, multi-platform applications from a single codebase.</a:t>
            </a:r>
            <a:endParaRPr lang="en-IN" sz="2200" kern="1200" dirty="0"/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4BEBBF79-92DF-B292-8926-8F9505687363}"/>
              </a:ext>
            </a:extLst>
          </p:cNvPr>
          <p:cNvSpPr/>
          <p:nvPr/>
        </p:nvSpPr>
        <p:spPr>
          <a:xfrm>
            <a:off x="131179" y="2183264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5A41DF-4680-87FC-6578-63F0EB41C916}"/>
              </a:ext>
            </a:extLst>
          </p:cNvPr>
          <p:cNvSpPr/>
          <p:nvPr/>
        </p:nvSpPr>
        <p:spPr>
          <a:xfrm>
            <a:off x="131179" y="2183264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It uses dart as a programming language for fast apps on any platform.</a:t>
            </a:r>
            <a:endParaRPr lang="en-IN" sz="2200" kern="1200" dirty="0"/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7A877434-6F38-8D01-5152-9C94804033FB}"/>
              </a:ext>
            </a:extLst>
          </p:cNvPr>
          <p:cNvSpPr/>
          <p:nvPr/>
        </p:nvSpPr>
        <p:spPr>
          <a:xfrm>
            <a:off x="131179" y="2882084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A5C5A3-1E15-C3CE-0CFE-0B685DD64BBF}"/>
              </a:ext>
            </a:extLst>
          </p:cNvPr>
          <p:cNvSpPr/>
          <p:nvPr/>
        </p:nvSpPr>
        <p:spPr>
          <a:xfrm>
            <a:off x="131179" y="2882084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The first version of Flutter was known as Sky and ran on the Android operating system.</a:t>
            </a:r>
            <a:endParaRPr lang="en-IN" sz="2200" kern="1200" dirty="0"/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7427EC3A-0541-E472-A541-72D9875C6A73}"/>
              </a:ext>
            </a:extLst>
          </p:cNvPr>
          <p:cNvSpPr/>
          <p:nvPr/>
        </p:nvSpPr>
        <p:spPr>
          <a:xfrm>
            <a:off x="131179" y="3580905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F1E6A8-66AB-3E6D-BF4E-9F160E4D8206}"/>
              </a:ext>
            </a:extLst>
          </p:cNvPr>
          <p:cNvSpPr/>
          <p:nvPr/>
        </p:nvSpPr>
        <p:spPr>
          <a:xfrm>
            <a:off x="131179" y="3580905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Flutter 1.0 was release on 11 December, 2019.</a:t>
            </a:r>
            <a:endParaRPr lang="en-IN" sz="2200" kern="1200" dirty="0"/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341FDB3A-A790-6E55-323F-D33487DD8004}"/>
              </a:ext>
            </a:extLst>
          </p:cNvPr>
          <p:cNvSpPr/>
          <p:nvPr/>
        </p:nvSpPr>
        <p:spPr>
          <a:xfrm>
            <a:off x="131179" y="4279726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7AD365-878F-1C78-30FC-81F6005DDCF9}"/>
              </a:ext>
            </a:extLst>
          </p:cNvPr>
          <p:cNvSpPr/>
          <p:nvPr/>
        </p:nvSpPr>
        <p:spPr>
          <a:xfrm>
            <a:off x="131179" y="4279726"/>
            <a:ext cx="11929641" cy="698820"/>
          </a:xfrm>
          <a:custGeom>
            <a:avLst/>
            <a:gdLst>
              <a:gd name="connsiteX0" fmla="*/ 0 w 11929641"/>
              <a:gd name="connsiteY0" fmla="*/ 0 h 698820"/>
              <a:gd name="connsiteX1" fmla="*/ 11929641 w 11929641"/>
              <a:gd name="connsiteY1" fmla="*/ 0 h 698820"/>
              <a:gd name="connsiteX2" fmla="*/ 11929641 w 11929641"/>
              <a:gd name="connsiteY2" fmla="*/ 698820 h 698820"/>
              <a:gd name="connsiteX3" fmla="*/ 0 w 11929641"/>
              <a:gd name="connsiteY3" fmla="*/ 698820 h 698820"/>
              <a:gd name="connsiteX4" fmla="*/ 0 w 11929641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9641" h="698820">
                <a:moveTo>
                  <a:pt x="0" y="0"/>
                </a:moveTo>
                <a:lnTo>
                  <a:pt x="11929641" y="0"/>
                </a:lnTo>
                <a:lnTo>
                  <a:pt x="11929641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Flutter 3.3 was announced On August 30, 2022.</a:t>
            </a:r>
            <a:endParaRPr lang="en-IN" sz="2200" kern="1200" dirty="0"/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BD558472-9BB4-AD1A-9F33-7701A2A6872F}"/>
              </a:ext>
            </a:extLst>
          </p:cNvPr>
          <p:cNvSpPr/>
          <p:nvPr/>
        </p:nvSpPr>
        <p:spPr>
          <a:xfrm>
            <a:off x="131179" y="4978546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A4A613-C40D-1583-273C-C7B6A7698D0A}"/>
              </a:ext>
            </a:extLst>
          </p:cNvPr>
          <p:cNvSpPr/>
          <p:nvPr/>
        </p:nvSpPr>
        <p:spPr>
          <a:xfrm>
            <a:off x="131179" y="4978546"/>
            <a:ext cx="2385928" cy="698820"/>
          </a:xfrm>
          <a:custGeom>
            <a:avLst/>
            <a:gdLst>
              <a:gd name="connsiteX0" fmla="*/ 0 w 2385928"/>
              <a:gd name="connsiteY0" fmla="*/ 0 h 698820"/>
              <a:gd name="connsiteX1" fmla="*/ 2385928 w 2385928"/>
              <a:gd name="connsiteY1" fmla="*/ 0 h 698820"/>
              <a:gd name="connsiteX2" fmla="*/ 2385928 w 2385928"/>
              <a:gd name="connsiteY2" fmla="*/ 698820 h 698820"/>
              <a:gd name="connsiteX3" fmla="*/ 0 w 2385928"/>
              <a:gd name="connsiteY3" fmla="*/ 698820 h 698820"/>
              <a:gd name="connsiteX4" fmla="*/ 0 w 2385928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928" h="698820">
                <a:moveTo>
                  <a:pt x="0" y="0"/>
                </a:moveTo>
                <a:lnTo>
                  <a:pt x="2385928" y="0"/>
                </a:lnTo>
                <a:lnTo>
                  <a:pt x="2385928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It Support two themes </a:t>
            </a:r>
            <a:endParaRPr lang="en-IN" sz="220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4427F0-9234-FB81-77CF-E37140DFEEC3}"/>
              </a:ext>
            </a:extLst>
          </p:cNvPr>
          <p:cNvSpPr/>
          <p:nvPr/>
        </p:nvSpPr>
        <p:spPr>
          <a:xfrm>
            <a:off x="2696051" y="4994788"/>
            <a:ext cx="9364768" cy="324842"/>
          </a:xfrm>
          <a:custGeom>
            <a:avLst/>
            <a:gdLst>
              <a:gd name="connsiteX0" fmla="*/ 0 w 9364768"/>
              <a:gd name="connsiteY0" fmla="*/ 0 h 324842"/>
              <a:gd name="connsiteX1" fmla="*/ 9364768 w 9364768"/>
              <a:gd name="connsiteY1" fmla="*/ 0 h 324842"/>
              <a:gd name="connsiteX2" fmla="*/ 9364768 w 9364768"/>
              <a:gd name="connsiteY2" fmla="*/ 324842 h 324842"/>
              <a:gd name="connsiteX3" fmla="*/ 0 w 9364768"/>
              <a:gd name="connsiteY3" fmla="*/ 324842 h 324842"/>
              <a:gd name="connsiteX4" fmla="*/ 0 w 9364768"/>
              <a:gd name="connsiteY4" fmla="*/ 0 h 32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4768" h="324842">
                <a:moveTo>
                  <a:pt x="0" y="0"/>
                </a:moveTo>
                <a:lnTo>
                  <a:pt x="9364768" y="0"/>
                </a:lnTo>
                <a:lnTo>
                  <a:pt x="9364768" y="324842"/>
                </a:lnTo>
                <a:lnTo>
                  <a:pt x="0" y="3248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Material Design widgets implement Google's design language of the same name.</a:t>
            </a:r>
            <a:endParaRPr lang="en-IN" sz="2200" kern="1200" dirty="0"/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78585656-6862-5C30-A59B-2C1EFC8CD117}"/>
              </a:ext>
            </a:extLst>
          </p:cNvPr>
          <p:cNvSpPr/>
          <p:nvPr/>
        </p:nvSpPr>
        <p:spPr>
          <a:xfrm>
            <a:off x="2517107" y="5319631"/>
            <a:ext cx="9543712" cy="0"/>
          </a:xfrm>
          <a:prstGeom prst="line">
            <a:avLst/>
          </a:prstGeom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E8359ED-3817-65A0-D9AD-FCE880B965D2}"/>
              </a:ext>
            </a:extLst>
          </p:cNvPr>
          <p:cNvSpPr/>
          <p:nvPr/>
        </p:nvSpPr>
        <p:spPr>
          <a:xfrm>
            <a:off x="2696051" y="5335873"/>
            <a:ext cx="9364768" cy="324842"/>
          </a:xfrm>
          <a:custGeom>
            <a:avLst/>
            <a:gdLst>
              <a:gd name="connsiteX0" fmla="*/ 0 w 9364768"/>
              <a:gd name="connsiteY0" fmla="*/ 0 h 324842"/>
              <a:gd name="connsiteX1" fmla="*/ 9364768 w 9364768"/>
              <a:gd name="connsiteY1" fmla="*/ 0 h 324842"/>
              <a:gd name="connsiteX2" fmla="*/ 9364768 w 9364768"/>
              <a:gd name="connsiteY2" fmla="*/ 324842 h 324842"/>
              <a:gd name="connsiteX3" fmla="*/ 0 w 9364768"/>
              <a:gd name="connsiteY3" fmla="*/ 324842 h 324842"/>
              <a:gd name="connsiteX4" fmla="*/ 0 w 9364768"/>
              <a:gd name="connsiteY4" fmla="*/ 0 h 32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4768" h="324842">
                <a:moveTo>
                  <a:pt x="0" y="0"/>
                </a:moveTo>
                <a:lnTo>
                  <a:pt x="9364768" y="0"/>
                </a:lnTo>
                <a:lnTo>
                  <a:pt x="9364768" y="324842"/>
                </a:lnTo>
                <a:lnTo>
                  <a:pt x="0" y="3248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Cupertino widgets implement Apple's iOS Human interface guidelines.</a:t>
            </a:r>
            <a:endParaRPr lang="en-IN" sz="2200" kern="1200"/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1ABCCF5E-4354-EF4E-13DB-4C555084A4E2}"/>
              </a:ext>
            </a:extLst>
          </p:cNvPr>
          <p:cNvSpPr/>
          <p:nvPr/>
        </p:nvSpPr>
        <p:spPr>
          <a:xfrm>
            <a:off x="2517107" y="5660715"/>
            <a:ext cx="9543712" cy="0"/>
          </a:xfrm>
          <a:prstGeom prst="line">
            <a:avLst/>
          </a:prstGeom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EAD71ECD-543D-CBDF-E734-2250C398E30F}"/>
              </a:ext>
            </a:extLst>
          </p:cNvPr>
          <p:cNvSpPr/>
          <p:nvPr/>
        </p:nvSpPr>
        <p:spPr>
          <a:xfrm>
            <a:off x="131179" y="5677367"/>
            <a:ext cx="11929641" cy="0"/>
          </a:xfrm>
          <a:prstGeom prst="line">
            <a:avLst/>
          </a:prstGeom>
        </p:spPr>
        <p:style>
          <a:lnRef idx="1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3A97CAA-C78F-45CA-0D55-2E984484FC84}"/>
              </a:ext>
            </a:extLst>
          </p:cNvPr>
          <p:cNvSpPr/>
          <p:nvPr/>
        </p:nvSpPr>
        <p:spPr>
          <a:xfrm>
            <a:off x="131179" y="5677367"/>
            <a:ext cx="2736134" cy="698820"/>
          </a:xfrm>
          <a:custGeom>
            <a:avLst/>
            <a:gdLst>
              <a:gd name="connsiteX0" fmla="*/ 0 w 2736134"/>
              <a:gd name="connsiteY0" fmla="*/ 0 h 698820"/>
              <a:gd name="connsiteX1" fmla="*/ 2736134 w 2736134"/>
              <a:gd name="connsiteY1" fmla="*/ 0 h 698820"/>
              <a:gd name="connsiteX2" fmla="*/ 2736134 w 2736134"/>
              <a:gd name="connsiteY2" fmla="*/ 698820 h 698820"/>
              <a:gd name="connsiteX3" fmla="*/ 0 w 2736134"/>
              <a:gd name="connsiteY3" fmla="*/ 698820 h 698820"/>
              <a:gd name="connsiteX4" fmla="*/ 0 w 2736134"/>
              <a:gd name="connsiteY4" fmla="*/ 0 h 69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134" h="698820">
                <a:moveTo>
                  <a:pt x="0" y="0"/>
                </a:moveTo>
                <a:lnTo>
                  <a:pt x="2736134" y="0"/>
                </a:lnTo>
                <a:lnTo>
                  <a:pt x="2736134" y="698820"/>
                </a:lnTo>
                <a:lnTo>
                  <a:pt x="0" y="698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Flutter Supports IDES and Editors via plugin.</a:t>
            </a:r>
            <a:endParaRPr lang="en-IN" sz="2200" kern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75107" y="5708930"/>
          <a:ext cx="72752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b="0" u="none" dirty="0">
                          <a:solidFill>
                            <a:schemeClr val="tx1"/>
                          </a:solidFill>
                        </a:rPr>
                        <a:t>IntelliJ IDEA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Visual Studio 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dirty="0"/>
                        <a:t>Android Studio	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Emacs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7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1" grpId="0"/>
      <p:bldP spid="23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Properties of </a:t>
            </a:r>
            <a:r>
              <a:rPr lang="en-US" dirty="0" err="1">
                <a:solidFill>
                  <a:schemeClr val="tx1"/>
                </a:solidFill>
              </a:rPr>
              <a:t>SafeArea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1E9D76DC-23D1-848B-A311-5B443F0926B0}"/>
              </a:ext>
            </a:extLst>
          </p:cNvPr>
          <p:cNvGraphicFramePr/>
          <p:nvPr/>
        </p:nvGraphicFramePr>
        <p:xfrm>
          <a:off x="131762" y="794962"/>
          <a:ext cx="11928476" cy="5212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8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bool. It is true by default and setting it to false would disable 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adding padding to the bottom of the screen.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also of type bool and setting it to false would avoid padding at top of the screen.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bool and setting it to false would avoid padding at left side of the screen.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bool and setting it to false would avoid padding at right side of the screen.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 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EdgeInsets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You can specify the minimum padding to be added using this property.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maintainBottomViewPadding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bool and it specifies whether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should maintain the </a:t>
                      </a:r>
                    </a:p>
                    <a:p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viewPadding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instead of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padding.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instance, if you are using an on-screen keyboard with </a:t>
                      </a:r>
                    </a:p>
                    <a:p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, the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padding can be maintained below the obstruction rather than being consumed.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16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2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Without </a:t>
            </a:r>
            <a:r>
              <a:rPr lang="en-US" dirty="0" err="1">
                <a:solidFill>
                  <a:schemeClr val="tx1"/>
                </a:solidFill>
              </a:rPr>
              <a:t>SafeArea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67180" y="1018142"/>
            <a:ext cx="7130602" cy="3591180"/>
            <a:chOff x="167180" y="1018142"/>
            <a:chExt cx="7130602" cy="3310018"/>
          </a:xfrm>
        </p:grpSpPr>
        <p:sp>
          <p:nvSpPr>
            <p:cNvPr id="9" name="Rectangle 8"/>
            <p:cNvSpPr/>
            <p:nvPr/>
          </p:nvSpPr>
          <p:spPr>
            <a:xfrm>
              <a:off x="579302" y="1352651"/>
              <a:ext cx="6718480" cy="2975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home: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body: Text('This is an example explaining use of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20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180" y="1352649"/>
              <a:ext cx="412123" cy="29755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67180" y="101814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874901"/>
            <a:ext cx="2526107" cy="49533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953273" y="1889760"/>
            <a:ext cx="2142931" cy="644435"/>
            <a:chOff x="9971314" y="966651"/>
            <a:chExt cx="2220686" cy="644435"/>
          </a:xfrm>
        </p:grpSpPr>
        <p:cxnSp>
          <p:nvCxnSpPr>
            <p:cNvPr id="14" name="Straight Arrow Connector 13"/>
            <p:cNvCxnSpPr>
              <a:stCxn id="15" idx="2"/>
            </p:cNvCxnSpPr>
            <p:nvPr/>
          </p:nvCxnSpPr>
          <p:spPr>
            <a:xfrm flipH="1">
              <a:off x="9971314" y="1288869"/>
              <a:ext cx="374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0345781" y="966651"/>
              <a:ext cx="1846219" cy="6444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Without SafeArea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 err="1">
                <a:solidFill>
                  <a:schemeClr val="tx1"/>
                </a:solidFill>
              </a:rPr>
              <a:t>SafeArea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7180" y="1018141"/>
            <a:ext cx="7334632" cy="4393613"/>
            <a:chOff x="167180" y="1018142"/>
            <a:chExt cx="7478946" cy="3797698"/>
          </a:xfrm>
        </p:grpSpPr>
        <p:sp>
          <p:nvSpPr>
            <p:cNvPr id="9" name="Rectangle 8"/>
            <p:cNvSpPr/>
            <p:nvPr/>
          </p:nvSpPr>
          <p:spPr>
            <a:xfrm>
              <a:off x="653190" y="1352651"/>
              <a:ext cx="6992936" cy="34631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home: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top: true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child: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body: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'This is an example explaining use of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	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20),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180" y="1352649"/>
              <a:ext cx="486010" cy="34631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67180" y="101814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875519" y="1889760"/>
            <a:ext cx="2220686" cy="644435"/>
            <a:chOff x="9971314" y="966651"/>
            <a:chExt cx="2220686" cy="644435"/>
          </a:xfrm>
        </p:grpSpPr>
        <p:cxnSp>
          <p:nvCxnSpPr>
            <p:cNvPr id="14" name="Straight Arrow Connector 13"/>
            <p:cNvCxnSpPr>
              <a:stCxn id="15" idx="2"/>
            </p:cNvCxnSpPr>
            <p:nvPr/>
          </p:nvCxnSpPr>
          <p:spPr>
            <a:xfrm flipH="1">
              <a:off x="9971314" y="1288869"/>
              <a:ext cx="374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0345781" y="966651"/>
              <a:ext cx="1846219" cy="6444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Using SafeArea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24" y="1018141"/>
            <a:ext cx="2388098" cy="43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Text is a widget in Flutter that allows us to display a string of text with a single line in our application.</a:t>
            </a:r>
          </a:p>
          <a:p>
            <a:r>
              <a:rPr lang="en-US" dirty="0"/>
              <a:t>The text widget can be used by creating the Text widget class and passing the required parameter string.</a:t>
            </a:r>
          </a:p>
          <a:p>
            <a:r>
              <a:rPr lang="en-US" dirty="0"/>
              <a:t> It will use the app </a:t>
            </a:r>
            <a:r>
              <a:rPr lang="en-US" b="1" dirty="0" err="1"/>
              <a:t>DefaultTextStyle</a:t>
            </a:r>
            <a:r>
              <a:rPr lang="en-US" dirty="0"/>
              <a:t> class style.</a:t>
            </a:r>
          </a:p>
          <a:p>
            <a:r>
              <a:rPr lang="en-US" dirty="0"/>
              <a:t>To change the default </a:t>
            </a:r>
            <a:r>
              <a:rPr lang="en-US" dirty="0" err="1"/>
              <a:t>textStyle</a:t>
            </a:r>
            <a:r>
              <a:rPr lang="en-US" dirty="0"/>
              <a:t> we can use style attribute.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76998" y="3377071"/>
            <a:ext cx="8076650" cy="669358"/>
            <a:chOff x="419729" y="2516016"/>
            <a:chExt cx="7130602" cy="669358"/>
          </a:xfrm>
        </p:grpSpPr>
        <p:sp>
          <p:nvSpPr>
            <p:cNvPr id="7" name="Rectangle 6"/>
            <p:cNvSpPr/>
            <p:nvPr/>
          </p:nvSpPr>
          <p:spPr>
            <a:xfrm>
              <a:off x="831851" y="2850525"/>
              <a:ext cx="6718480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>
                  <a:solidFill>
                    <a:srgbClr val="D10233"/>
                  </a:solidFill>
                  <a:latin typeface="Consolas" panose="020B0609020204030204" pitchFamily="49" charset="0"/>
                </a:rPr>
                <a:t>Text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('This is My String, i am the only required parameter');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729" y="2850523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19729" y="251601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0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 Styling</a:t>
            </a:r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330F2159-F33B-7307-A24C-59A412417C73}"/>
              </a:ext>
            </a:extLst>
          </p:cNvPr>
          <p:cNvGraphicFramePr/>
          <p:nvPr/>
        </p:nvGraphicFramePr>
        <p:xfrm>
          <a:off x="132344" y="863444"/>
          <a:ext cx="11928476" cy="3326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textAlign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18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property is used to align the text according. Ex: </a:t>
                      </a: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textAlign: TextAlign.center.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adjust the font size one is using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 or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TextStyle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class.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4.0,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used to set color to the text. 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Ex: style: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TextStyle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br>
                        <a:rPr lang="en-US" dirty="0"/>
                      </a:br>
                      <a:r>
                        <a:rPr lang="en-US" dirty="0"/>
                        <a:t>          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Colors.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b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fontWeight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weight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the text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Ex.: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fontWeight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FontWeight.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w300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fontFamily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different font family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ttf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Ex: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fontFamily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"Caveat",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9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TextField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TextField</a:t>
            </a:r>
            <a:r>
              <a:rPr lang="en-US" dirty="0"/>
              <a:t> or </a:t>
            </a:r>
            <a:r>
              <a:rPr lang="en-US" dirty="0" err="1"/>
              <a:t>TextBox</a:t>
            </a:r>
            <a:r>
              <a:rPr lang="en-US" dirty="0"/>
              <a:t> is an </a:t>
            </a:r>
            <a:r>
              <a:rPr lang="en-US" b="1" dirty="0"/>
              <a:t>input element</a:t>
            </a:r>
            <a:r>
              <a:rPr lang="en-US" dirty="0"/>
              <a:t> which holds the alphanumeric data, such as name, password, address, etc.</a:t>
            </a:r>
          </a:p>
          <a:p>
            <a:r>
              <a:rPr lang="en-US" dirty="0"/>
              <a:t>It is a GUI control element that enables the user to </a:t>
            </a:r>
            <a:r>
              <a:rPr lang="en-US" b="1" dirty="0"/>
              <a:t>enter text information</a:t>
            </a:r>
            <a:r>
              <a:rPr lang="en-US" dirty="0"/>
              <a:t> using a programmable code.</a:t>
            </a:r>
          </a:p>
          <a:p>
            <a:r>
              <a:rPr lang="en-US" dirty="0"/>
              <a:t>It can be of a single-line text field or multiple-line text field.</a:t>
            </a:r>
          </a:p>
          <a:p>
            <a:r>
              <a:rPr lang="en-US" dirty="0"/>
              <a:t>By default, Flutter decorated the </a:t>
            </a:r>
            <a:r>
              <a:rPr lang="en-US" dirty="0" err="1"/>
              <a:t>TextField</a:t>
            </a:r>
            <a:r>
              <a:rPr lang="en-US" dirty="0"/>
              <a:t> with an underline.</a:t>
            </a:r>
          </a:p>
          <a:p>
            <a:r>
              <a:rPr lang="en-US" dirty="0"/>
              <a:t>We can also add several attributes with </a:t>
            </a:r>
            <a:r>
              <a:rPr lang="en-US" dirty="0" err="1"/>
              <a:t>TextField</a:t>
            </a:r>
            <a:r>
              <a:rPr lang="en-US" dirty="0"/>
              <a:t>, such as label, icon, inline hint text, and error text using an </a:t>
            </a:r>
            <a:r>
              <a:rPr lang="en-US" dirty="0" err="1"/>
              <a:t>InputDecoration</a:t>
            </a:r>
            <a:r>
              <a:rPr lang="en-US" dirty="0"/>
              <a:t> as the decoration.</a:t>
            </a:r>
          </a:p>
          <a:p>
            <a:r>
              <a:rPr lang="en-US" dirty="0"/>
              <a:t>If we want to remove the decoration properties entirely, it is required to set the decoration to </a:t>
            </a:r>
            <a:r>
              <a:rPr lang="en-US" b="1" dirty="0"/>
              <a:t>null</a:t>
            </a:r>
            <a:r>
              <a:rPr lang="en-US" dirty="0"/>
              <a:t>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Properties of </a:t>
            </a:r>
            <a:r>
              <a:rPr lang="en-US" dirty="0" err="1">
                <a:solidFill>
                  <a:schemeClr val="tx1"/>
                </a:solidFill>
              </a:rPr>
              <a:t>TextField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131180" y="3466011"/>
            <a:ext cx="11929641" cy="2987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 can expand a </a:t>
            </a:r>
            <a:r>
              <a:rPr lang="en-US" dirty="0" err="1"/>
              <a:t>TextField</a:t>
            </a:r>
            <a:r>
              <a:rPr lang="en-US" dirty="0"/>
              <a:t> very easily by adding the attributes </a:t>
            </a:r>
            <a:r>
              <a:rPr lang="en-US" b="1" dirty="0" err="1"/>
              <a:t>maxLines</a:t>
            </a:r>
            <a:r>
              <a:rPr lang="en-US" b="1" dirty="0"/>
              <a:t> (ex. </a:t>
            </a:r>
            <a:r>
              <a:rPr lang="en-US" dirty="0" err="1"/>
              <a:t>maxLines</a:t>
            </a:r>
            <a:r>
              <a:rPr lang="en-US" dirty="0"/>
              <a:t>: 4,</a:t>
            </a:r>
            <a:r>
              <a:rPr lang="en-US" b="1" dirty="0"/>
              <a:t>).</a:t>
            </a:r>
          </a:p>
          <a:p>
            <a:r>
              <a:rPr lang="en-US" dirty="0"/>
              <a:t>We can restrict the maximum number of characters inside the text field by adding the </a:t>
            </a:r>
            <a:r>
              <a:rPr lang="en-US" b="1" dirty="0" err="1"/>
              <a:t>maxLength</a:t>
            </a:r>
            <a:r>
              <a:rPr lang="en-US" dirty="0"/>
              <a:t> attributes (Ex. </a:t>
            </a:r>
            <a:r>
              <a:rPr lang="en-US" dirty="0" err="1"/>
              <a:t>maxLength</a:t>
            </a:r>
            <a:r>
              <a:rPr lang="en-US" dirty="0"/>
              <a:t>: 10,)</a:t>
            </a:r>
          </a:p>
          <a:p>
            <a:r>
              <a:rPr lang="en-US" dirty="0"/>
              <a:t>We can convert visible text to password using obscure attribute (Ex.: </a:t>
            </a:r>
            <a:r>
              <a:rPr lang="en-US" dirty="0" err="1"/>
              <a:t>obscureText</a:t>
            </a:r>
            <a:r>
              <a:rPr lang="en-US" dirty="0"/>
              <a:t>: true,).</a:t>
            </a:r>
          </a:p>
          <a:p>
            <a:r>
              <a:rPr lang="en-US" dirty="0"/>
              <a:t>Flutter allows the user to </a:t>
            </a:r>
            <a:r>
              <a:rPr lang="en-US" b="1" dirty="0"/>
              <a:t>retrieve the text in mainly two ways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onChanged</a:t>
            </a:r>
            <a:r>
              <a:rPr lang="en-US" dirty="0"/>
              <a:t> method.</a:t>
            </a:r>
          </a:p>
          <a:p>
            <a:pPr lvl="1"/>
            <a:r>
              <a:rPr lang="en-US" dirty="0"/>
              <a:t>the controller method.</a:t>
            </a:r>
          </a:p>
          <a:p>
            <a:pPr lvl="1"/>
            <a:endParaRPr lang="en-US" dirty="0"/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022AE351-6762-D26D-3A80-78FDC7AFB944}"/>
              </a:ext>
            </a:extLst>
          </p:cNvPr>
          <p:cNvGraphicFramePr/>
          <p:nvPr/>
        </p:nvGraphicFramePr>
        <p:xfrm>
          <a:off x="131179" y="863444"/>
          <a:ext cx="11928476" cy="2377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decoration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decoration around TextField.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create a default rounded rectangle border around TextField.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labelText</a:t>
                      </a:r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label text on the selection of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hintText</a:t>
                      </a:r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hint text inside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add icons directly to the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7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TextField</a:t>
            </a:r>
            <a:r>
              <a:rPr lang="en-US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18035"/>
            <a:ext cx="5862586" cy="5763779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onChanged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pPr lvl="1"/>
            <a:r>
              <a:rPr lang="en-US" dirty="0"/>
              <a:t>It is the easiest way to retrieve the text field value.</a:t>
            </a:r>
          </a:p>
          <a:p>
            <a:pPr lvl="1"/>
            <a:r>
              <a:rPr lang="en-US" dirty="0"/>
              <a:t>This method store the current value in a simple variable and then use it in the </a:t>
            </a:r>
            <a:r>
              <a:rPr lang="en-US" dirty="0" err="1"/>
              <a:t>TextField</a:t>
            </a:r>
            <a:r>
              <a:rPr lang="en-US" dirty="0"/>
              <a:t> widget.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7720" y="2835425"/>
            <a:ext cx="3270735" cy="1946061"/>
            <a:chOff x="394783" y="1868439"/>
            <a:chExt cx="2679343" cy="1876246"/>
          </a:xfrm>
        </p:grpSpPr>
        <p:sp>
          <p:nvSpPr>
            <p:cNvPr id="7" name="Rectangle 6"/>
            <p:cNvSpPr/>
            <p:nvPr/>
          </p:nvSpPr>
          <p:spPr>
            <a:xfrm>
              <a:off x="729333" y="2203292"/>
              <a:ext cx="2344793" cy="15413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String value = "";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onChanged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value = text;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4783" y="2203290"/>
              <a:ext cx="334550" cy="15413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394783" y="1868439"/>
              <a:ext cx="1159098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sp>
        <p:nvSpPr>
          <p:cNvPr id="12" name="Content Placeholder 2"/>
          <p:cNvSpPr txBox="1"/>
          <p:nvPr/>
        </p:nvSpPr>
        <p:spPr>
          <a:xfrm>
            <a:off x="6263641" y="818035"/>
            <a:ext cx="5797179" cy="5684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b="1" dirty="0"/>
              <a:t> 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It is the easiest way to retrieve the text field value.</a:t>
            </a:r>
          </a:p>
          <a:p>
            <a:pPr lvl="1"/>
            <a:r>
              <a:rPr lang="en-US" dirty="0"/>
              <a:t>This method store the current value in a simple variable and then use it in the </a:t>
            </a:r>
            <a:r>
              <a:rPr lang="en-US" dirty="0" err="1"/>
              <a:t>TextField</a:t>
            </a:r>
            <a:r>
              <a:rPr lang="en-US" dirty="0"/>
              <a:t> widget.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79861" y="2835425"/>
            <a:ext cx="5711841" cy="2147121"/>
            <a:chOff x="5454462" y="1716039"/>
            <a:chExt cx="3655717" cy="1876246"/>
          </a:xfrm>
        </p:grpSpPr>
        <p:sp>
          <p:nvSpPr>
            <p:cNvPr id="14" name="Rectangle 13"/>
            <p:cNvSpPr/>
            <p:nvPr/>
          </p:nvSpPr>
          <p:spPr>
            <a:xfrm>
              <a:off x="5742683" y="2041515"/>
              <a:ext cx="3367496" cy="15413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TextEditingController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=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TextEditingController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(controller: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mycontroller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,)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controller.addListener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print(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controller.text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463" y="2050890"/>
              <a:ext cx="288221" cy="15413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5454462" y="1716039"/>
              <a:ext cx="817908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cxnSp>
        <p:nvCxnSpPr>
          <p:cNvPr id="24" name="Straight Connector 23"/>
          <p:cNvCxnSpPr>
            <a:cxnSpLocks/>
            <a:stCxn id="2" idx="2"/>
          </p:cNvCxnSpPr>
          <p:nvPr/>
        </p:nvCxnSpPr>
        <p:spPr>
          <a:xfrm>
            <a:off x="6096000" y="711201"/>
            <a:ext cx="25860" cy="59160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Properties of </a:t>
            </a:r>
            <a:r>
              <a:rPr lang="en-US" dirty="0" err="1">
                <a:solidFill>
                  <a:schemeClr val="tx1"/>
                </a:solidFill>
              </a:rPr>
              <a:t>TextField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33526" y="814702"/>
            <a:ext cx="4570900" cy="5324842"/>
            <a:chOff x="133526" y="814702"/>
            <a:chExt cx="4426320" cy="5324842"/>
          </a:xfrm>
        </p:grpSpPr>
        <p:sp>
          <p:nvSpPr>
            <p:cNvPr id="7" name="Rectangle 6"/>
            <p:cNvSpPr/>
            <p:nvPr/>
          </p:nvSpPr>
          <p:spPr>
            <a:xfrm>
              <a:off x="545648" y="1149556"/>
              <a:ext cx="4014198" cy="4989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return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title: Text('Flutter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Example'),),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         child: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children: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&lt;Widget&gt;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[Padding(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    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decoration: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InputDecoration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     border: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OutlineInputBorder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  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labelText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'User Name',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hintText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'Enter Your Name’,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3526" y="1149554"/>
              <a:ext cx="412123" cy="49899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1718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133526" y="814702"/>
              <a:ext cx="1159098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82878" y="812192"/>
            <a:ext cx="4846313" cy="5324840"/>
            <a:chOff x="4771263" y="812192"/>
            <a:chExt cx="4593930" cy="5324840"/>
          </a:xfrm>
        </p:grpSpPr>
        <p:sp>
          <p:nvSpPr>
            <p:cNvPr id="12" name="Rectangle 11"/>
            <p:cNvSpPr/>
            <p:nvPr/>
          </p:nvSpPr>
          <p:spPr>
            <a:xfrm>
              <a:off x="5183386" y="1147045"/>
              <a:ext cx="4181807" cy="4989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child: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obscureText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true,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decoration: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InputDecoration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border: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OutlineInputBorder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labelText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'Password',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hintText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'Enter Password',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child: Text('Sign In'),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(){},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)],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))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71263" y="1147043"/>
              <a:ext cx="412123" cy="4989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771263" y="81219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643" y="812192"/>
            <a:ext cx="2362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Button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Buttons are the graphical control element that provides a user to trigger an event.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Buttons are the Flutter widgets, which is a part of the material design library. </a:t>
            </a:r>
          </a:p>
          <a:p>
            <a:r>
              <a:rPr lang="en-US" dirty="0"/>
              <a:t>There are different types of buttons available in flutter:</a:t>
            </a:r>
          </a:p>
          <a:p>
            <a:pPr lvl="1"/>
            <a:r>
              <a:rPr lang="en-US" dirty="0"/>
              <a:t>Flat Button</a:t>
            </a:r>
          </a:p>
          <a:p>
            <a:pPr lvl="1"/>
            <a:r>
              <a:rPr lang="en-US" dirty="0"/>
              <a:t>Raised Button</a:t>
            </a:r>
          </a:p>
          <a:p>
            <a:pPr lvl="1"/>
            <a:r>
              <a:rPr lang="en-US" dirty="0"/>
              <a:t>Floating Button</a:t>
            </a:r>
          </a:p>
          <a:p>
            <a:pPr lvl="1"/>
            <a:r>
              <a:rPr lang="en-US" dirty="0"/>
              <a:t>Icon Button</a:t>
            </a:r>
          </a:p>
          <a:p>
            <a:pPr lvl="1"/>
            <a:r>
              <a:rPr lang="en-US" dirty="0"/>
              <a:t>Inkwell Button</a:t>
            </a:r>
          </a:p>
          <a:p>
            <a:pPr lvl="1"/>
            <a:r>
              <a:rPr lang="en-US" dirty="0"/>
              <a:t>Outline Button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1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Flutter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BD23C-90C4-F8A2-4242-1AC0CB731740}"/>
              </a:ext>
            </a:extLst>
          </p:cNvPr>
          <p:cNvSpPr/>
          <p:nvPr/>
        </p:nvSpPr>
        <p:spPr>
          <a:xfrm>
            <a:off x="121849" y="1348491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C188B9-83A1-F026-5D92-CFCFC8F3EC2E}"/>
              </a:ext>
            </a:extLst>
          </p:cNvPr>
          <p:cNvSpPr/>
          <p:nvPr/>
        </p:nvSpPr>
        <p:spPr>
          <a:xfrm>
            <a:off x="684545" y="826049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Flutter is a cross-platform UI toolkit.</a:t>
            </a:r>
            <a:endParaRPr lang="en-IN" sz="2400" kern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B29AA-9D7D-5477-6E08-E748754A67A2}"/>
              </a:ext>
            </a:extLst>
          </p:cNvPr>
          <p:cNvSpPr/>
          <p:nvPr/>
        </p:nvSpPr>
        <p:spPr>
          <a:xfrm>
            <a:off x="121849" y="2176933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71F600-49AE-546C-99CC-664CD4A293A7}"/>
              </a:ext>
            </a:extLst>
          </p:cNvPr>
          <p:cNvSpPr/>
          <p:nvPr/>
        </p:nvSpPr>
        <p:spPr>
          <a:xfrm>
            <a:off x="684545" y="1654491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It is designed to allow code reuse across operating systems such as iOS and Android.</a:t>
            </a:r>
            <a:endParaRPr lang="en-IN" sz="2400" kern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A14E0-E4DF-D639-B75D-0C8299B0961B}"/>
              </a:ext>
            </a:extLst>
          </p:cNvPr>
          <p:cNvSpPr/>
          <p:nvPr/>
        </p:nvSpPr>
        <p:spPr>
          <a:xfrm>
            <a:off x="121849" y="3005376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FD13AA-83E9-BDE7-FE61-71EFEB679D07}"/>
              </a:ext>
            </a:extLst>
          </p:cNvPr>
          <p:cNvSpPr/>
          <p:nvPr/>
        </p:nvSpPr>
        <p:spPr>
          <a:xfrm>
            <a:off x="684545" y="2482933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During development apps run in a VM that offers stateful hot reload of changes without needing a full recompile.</a:t>
            </a:r>
            <a:endParaRPr lang="en-IN" sz="2400" kern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2FCC0-BF93-AA85-A1F6-8F8E9FE7B44E}"/>
              </a:ext>
            </a:extLst>
          </p:cNvPr>
          <p:cNvSpPr/>
          <p:nvPr/>
        </p:nvSpPr>
        <p:spPr>
          <a:xfrm>
            <a:off x="121849" y="3833818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581270-B5C3-530F-1374-3220B9577775}"/>
              </a:ext>
            </a:extLst>
          </p:cNvPr>
          <p:cNvSpPr/>
          <p:nvPr/>
        </p:nvSpPr>
        <p:spPr>
          <a:xfrm>
            <a:off x="684545" y="3311376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For release apps are compiled directly to machine code or to JavaScript if targeting the web.</a:t>
            </a:r>
            <a:endParaRPr lang="en-IN" sz="2400" kern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6F113-B2F0-D02B-340F-60001AD7F823}"/>
              </a:ext>
            </a:extLst>
          </p:cNvPr>
          <p:cNvSpPr/>
          <p:nvPr/>
        </p:nvSpPr>
        <p:spPr>
          <a:xfrm>
            <a:off x="121849" y="4662260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C39091-E276-E91B-93AA-2F6D6C3A04A4}"/>
              </a:ext>
            </a:extLst>
          </p:cNvPr>
          <p:cNvSpPr/>
          <p:nvPr/>
        </p:nvSpPr>
        <p:spPr>
          <a:xfrm>
            <a:off x="684545" y="4139818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It is designed as an extensible, layered system.</a:t>
            </a:r>
            <a:endParaRPr lang="en-IN" sz="2400" kern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20F7FA-6603-61A8-8ED8-11D335634C24}"/>
              </a:ext>
            </a:extLst>
          </p:cNvPr>
          <p:cNvSpPr/>
          <p:nvPr/>
        </p:nvSpPr>
        <p:spPr>
          <a:xfrm>
            <a:off x="121849" y="5490702"/>
            <a:ext cx="11929641" cy="252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31C98C-9B66-DFA7-F070-EE32BF1C7E6D}"/>
              </a:ext>
            </a:extLst>
          </p:cNvPr>
          <p:cNvSpPr/>
          <p:nvPr/>
        </p:nvSpPr>
        <p:spPr>
          <a:xfrm>
            <a:off x="684545" y="4968260"/>
            <a:ext cx="11364925" cy="670042"/>
          </a:xfrm>
          <a:custGeom>
            <a:avLst/>
            <a:gdLst>
              <a:gd name="connsiteX0" fmla="*/ 0 w 11364925"/>
              <a:gd name="connsiteY0" fmla="*/ 111676 h 670042"/>
              <a:gd name="connsiteX1" fmla="*/ 111676 w 11364925"/>
              <a:gd name="connsiteY1" fmla="*/ 0 h 670042"/>
              <a:gd name="connsiteX2" fmla="*/ 11253249 w 11364925"/>
              <a:gd name="connsiteY2" fmla="*/ 0 h 670042"/>
              <a:gd name="connsiteX3" fmla="*/ 11364925 w 11364925"/>
              <a:gd name="connsiteY3" fmla="*/ 111676 h 670042"/>
              <a:gd name="connsiteX4" fmla="*/ 11364925 w 11364925"/>
              <a:gd name="connsiteY4" fmla="*/ 558366 h 670042"/>
              <a:gd name="connsiteX5" fmla="*/ 11253249 w 11364925"/>
              <a:gd name="connsiteY5" fmla="*/ 670042 h 670042"/>
              <a:gd name="connsiteX6" fmla="*/ 111676 w 11364925"/>
              <a:gd name="connsiteY6" fmla="*/ 670042 h 670042"/>
              <a:gd name="connsiteX7" fmla="*/ 0 w 11364925"/>
              <a:gd name="connsiteY7" fmla="*/ 558366 h 670042"/>
              <a:gd name="connsiteX8" fmla="*/ 0 w 11364925"/>
              <a:gd name="connsiteY8" fmla="*/ 111676 h 67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4925" h="670042">
                <a:moveTo>
                  <a:pt x="0" y="111676"/>
                </a:moveTo>
                <a:cubicBezTo>
                  <a:pt x="0" y="49999"/>
                  <a:pt x="49999" y="0"/>
                  <a:pt x="111676" y="0"/>
                </a:cubicBezTo>
                <a:lnTo>
                  <a:pt x="11253249" y="0"/>
                </a:lnTo>
                <a:cubicBezTo>
                  <a:pt x="11314926" y="0"/>
                  <a:pt x="11364925" y="49999"/>
                  <a:pt x="11364925" y="111676"/>
                </a:cubicBezTo>
                <a:lnTo>
                  <a:pt x="11364925" y="558366"/>
                </a:lnTo>
                <a:cubicBezTo>
                  <a:pt x="11364925" y="620043"/>
                  <a:pt x="11314926" y="670042"/>
                  <a:pt x="11253249" y="670042"/>
                </a:cubicBezTo>
                <a:lnTo>
                  <a:pt x="111676" y="670042"/>
                </a:lnTo>
                <a:cubicBezTo>
                  <a:pt x="49999" y="670042"/>
                  <a:pt x="0" y="620043"/>
                  <a:pt x="0" y="558366"/>
                </a:cubicBezTo>
                <a:lnTo>
                  <a:pt x="0" y="111676"/>
                </a:lnTo>
                <a:close/>
              </a:path>
            </a:pathLst>
          </a:cu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347" tIns="32709" rIns="348347" bIns="32709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Every part of the framework level is designed to be optional and replaceable.</a:t>
            </a:r>
            <a:endParaRPr lang="en-IN" sz="2400" kern="1200"/>
          </a:p>
        </p:txBody>
      </p:sp>
    </p:spTree>
    <p:extLst>
      <p:ext uri="{BB962C8B-B14F-4D97-AF65-F5344CB8AC3E}">
        <p14:creationId xmlns:p14="http://schemas.microsoft.com/office/powerpoint/2010/main" val="29253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>
                <a:latin typeface="+mj-lt"/>
              </a:rPr>
              <a:t>Flat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 </a:t>
            </a:r>
            <a:r>
              <a:rPr lang="en-US" b="1" dirty="0"/>
              <a:t>text label button</a:t>
            </a:r>
            <a:r>
              <a:rPr lang="en-US" dirty="0"/>
              <a:t> that does not have much decoration and displayed </a:t>
            </a:r>
            <a:r>
              <a:rPr lang="en-US" b="1" dirty="0"/>
              <a:t>without any elevation</a:t>
            </a:r>
            <a:r>
              <a:rPr lang="en-US" dirty="0"/>
              <a:t>.</a:t>
            </a:r>
          </a:p>
          <a:p>
            <a:r>
              <a:rPr lang="en-US" dirty="0"/>
              <a:t>The flat button has two required properties that are: </a:t>
            </a:r>
            <a:r>
              <a:rPr lang="en-US" b="1" dirty="0"/>
              <a:t>child and </a:t>
            </a:r>
            <a:r>
              <a:rPr lang="en-US" b="1" dirty="0" err="1"/>
              <a:t>onPressed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It is mostly used in toolbars, dialogs, or inline with other content.</a:t>
            </a:r>
          </a:p>
          <a:p>
            <a:r>
              <a:rPr lang="en-US" dirty="0"/>
              <a:t>By default, the flat button has no color, and its text is black.</a:t>
            </a:r>
          </a:p>
          <a:p>
            <a:r>
              <a:rPr lang="en-US" dirty="0"/>
              <a:t>But, we can use color to the button and text using </a:t>
            </a:r>
            <a:r>
              <a:rPr lang="en-US" b="1" dirty="0"/>
              <a:t>color and </a:t>
            </a:r>
            <a:r>
              <a:rPr lang="en-US" b="1" dirty="0" err="1"/>
              <a:t>textColor</a:t>
            </a:r>
            <a:r>
              <a:rPr lang="en-US" dirty="0"/>
              <a:t> attributes, respectively.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6169" y="3096936"/>
            <a:ext cx="6701080" cy="2871546"/>
            <a:chOff x="231565" y="3442168"/>
            <a:chExt cx="5611887" cy="2871546"/>
          </a:xfrm>
        </p:grpSpPr>
        <p:sp>
          <p:nvSpPr>
            <p:cNvPr id="6" name="Rectangle 5"/>
            <p:cNvSpPr/>
            <p:nvPr/>
          </p:nvSpPr>
          <p:spPr>
            <a:xfrm>
              <a:off x="643686" y="3821034"/>
              <a:ext cx="5199766" cy="2492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build(BuildContext context) {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err="1">
                  <a:solidFill>
                    <a:schemeClr val="tx1"/>
                  </a:solidFill>
                  <a:latin typeface="Consolas" panose="020B0609020204030204" pitchFamily="49" charset="0"/>
                </a:rPr>
                <a:t>FlatButton(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child: Text('LogIn', style: TextStyle(fontSize: 20.0),),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color: Colors.blueAccent,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textColor: Colors.white,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onPressed: () {},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),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565" y="3821031"/>
              <a:ext cx="412123" cy="2492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31565" y="3442168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47" y="3096936"/>
            <a:ext cx="1410788" cy="28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>
                <a:latin typeface="+mj-lt"/>
              </a:rPr>
              <a:t>Raised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button, which is based on the material widget and has a </a:t>
            </a:r>
            <a:r>
              <a:rPr lang="en-US" b="1" dirty="0"/>
              <a:t>rectangular body</a:t>
            </a:r>
            <a:r>
              <a:rPr lang="en-US" dirty="0"/>
              <a:t>.</a:t>
            </a:r>
          </a:p>
          <a:p>
            <a:r>
              <a:rPr lang="en-US" dirty="0"/>
              <a:t>It is similar to a flat button, but it </a:t>
            </a:r>
            <a:r>
              <a:rPr lang="en-US" b="1" dirty="0"/>
              <a:t>has an elevation</a:t>
            </a:r>
            <a:r>
              <a:rPr lang="en-US" dirty="0"/>
              <a:t> that will increases when the button is pressed.</a:t>
            </a:r>
          </a:p>
          <a:p>
            <a:r>
              <a:rPr lang="en-US" dirty="0"/>
              <a:t>It adds dimension to the UI along Z-axis. </a:t>
            </a:r>
          </a:p>
          <a:p>
            <a:r>
              <a:rPr lang="en-US" dirty="0"/>
              <a:t>It has several properties like text color, shape, padding, button color, the color of a button when disabled, animation time, elevation, etc.</a:t>
            </a:r>
          </a:p>
          <a:p>
            <a:r>
              <a:rPr lang="en-US" dirty="0"/>
              <a:t>This button has </a:t>
            </a:r>
            <a:r>
              <a:rPr lang="en-US" b="1" dirty="0"/>
              <a:t>two callback functions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onPressed</a:t>
            </a:r>
            <a:r>
              <a:rPr lang="en-US" b="1" dirty="0"/>
              <a:t>():</a:t>
            </a:r>
            <a:r>
              <a:rPr lang="en-US" dirty="0"/>
              <a:t> It is triggered when the button is pressed.</a:t>
            </a:r>
          </a:p>
          <a:p>
            <a:pPr lvl="1"/>
            <a:r>
              <a:rPr lang="en-US" b="1" dirty="0" err="1"/>
              <a:t>onLongPress</a:t>
            </a:r>
            <a:r>
              <a:rPr lang="en-US" b="1" dirty="0"/>
              <a:t>():</a:t>
            </a:r>
            <a:r>
              <a:rPr lang="en-US" dirty="0"/>
              <a:t> It is triggered when the button is long pressed.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Raised Button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108" y="925391"/>
            <a:ext cx="6722851" cy="3394682"/>
            <a:chOff x="275108" y="925391"/>
            <a:chExt cx="6256321" cy="3150220"/>
          </a:xfrm>
        </p:grpSpPr>
        <p:sp>
          <p:nvSpPr>
            <p:cNvPr id="4" name="Rectangle 3"/>
            <p:cNvSpPr/>
            <p:nvPr/>
          </p:nvSpPr>
          <p:spPr>
            <a:xfrm>
              <a:off x="687229" y="1304257"/>
              <a:ext cx="5844200" cy="2771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dirty="0"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child: Text("Click Here", 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20),),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changeText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Colors.yellow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splashColor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5108" y="1304254"/>
              <a:ext cx="412123" cy="27713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275108" y="925391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57" y="925391"/>
            <a:ext cx="1793774" cy="36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Floating Action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FAB button is a </a:t>
            </a:r>
            <a:r>
              <a:rPr lang="en-US" b="1" dirty="0"/>
              <a:t>circular icon button</a:t>
            </a:r>
            <a:r>
              <a:rPr lang="en-US" dirty="0"/>
              <a:t> that triggers the primary action in our application.</a:t>
            </a:r>
          </a:p>
          <a:p>
            <a:r>
              <a:rPr lang="en-US" dirty="0"/>
              <a:t>We can use this button for adding, refreshing, or sharing the content.</a:t>
            </a:r>
          </a:p>
          <a:p>
            <a:r>
              <a:rPr lang="en-US" dirty="0"/>
              <a:t>Flutter suggests using at most one FAB button per screen.</a:t>
            </a:r>
          </a:p>
          <a:p>
            <a:r>
              <a:rPr lang="en-US" dirty="0"/>
              <a:t>There are two types of Floating Action Button:</a:t>
            </a:r>
          </a:p>
          <a:p>
            <a:pPr lvl="1"/>
            <a:r>
              <a:rPr lang="en-US" b="1" dirty="0" err="1"/>
              <a:t>FloatingActionButton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It creates a simple circular floating button with a child widget inside it.</a:t>
            </a:r>
          </a:p>
          <a:p>
            <a:pPr lvl="2"/>
            <a:r>
              <a:rPr lang="en-US" dirty="0"/>
              <a:t>It must have a child parameter to display a widget.</a:t>
            </a:r>
          </a:p>
          <a:p>
            <a:pPr lvl="1"/>
            <a:r>
              <a:rPr lang="en-US" b="1" dirty="0" err="1"/>
              <a:t>FloatingActionButton.extended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It creates a wide floating button along with an icon and a label inside it.</a:t>
            </a:r>
          </a:p>
          <a:p>
            <a:pPr lvl="2"/>
            <a:r>
              <a:rPr lang="en-US" dirty="0"/>
              <a:t>Instead of a child, it uses labels and icon parameters.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Raised Button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0478" y="775304"/>
            <a:ext cx="6744844" cy="2492439"/>
            <a:chOff x="150478" y="775304"/>
            <a:chExt cx="6256321" cy="2492439"/>
          </a:xfrm>
        </p:grpSpPr>
        <p:sp>
          <p:nvSpPr>
            <p:cNvPr id="4" name="Rectangle 3"/>
            <p:cNvSpPr/>
            <p:nvPr/>
          </p:nvSpPr>
          <p:spPr>
            <a:xfrm>
              <a:off x="562599" y="1027611"/>
              <a:ext cx="5844200" cy="22401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build(BuildContext context) {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Scaffold(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floatingActionButton: FloatingActionButton(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Icon(Icons.navigation),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backgroundColor: Colors.green,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foregroundColor: Colors.white,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onPressed: () =</a:t>
              </a:r>
              <a:r>
                <a:rPr lang="en-US" sz="1600" b="1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{},  ),  ),  );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0478" y="1027608"/>
              <a:ext cx="412123" cy="2240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153810" y="775304"/>
              <a:ext cx="1159098" cy="25230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15" y="836950"/>
            <a:ext cx="1266110" cy="25781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8436" y="3540865"/>
            <a:ext cx="7597311" cy="3023666"/>
            <a:chOff x="128437" y="3540865"/>
            <a:chExt cx="6263654" cy="3023666"/>
          </a:xfrm>
        </p:grpSpPr>
        <p:sp>
          <p:nvSpPr>
            <p:cNvPr id="8" name="Rectangle 7"/>
            <p:cNvSpPr/>
            <p:nvPr/>
          </p:nvSpPr>
          <p:spPr>
            <a:xfrm>
              <a:off x="547891" y="3793177"/>
              <a:ext cx="5844200" cy="2771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floatingActionButton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FloatingActionButton.extended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icon: 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Icons.save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label: Text("Save"),</a:t>
              </a:r>
              <a:r>
                <a:rPr lang="en-US" sz="1600" dirty="0">
                  <a:latin typeface="Consolas" panose="020B0609020204030204" pitchFamily="49" charset="0"/>
                </a:rPr>
                <a:t>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5770" y="3793174"/>
              <a:ext cx="412123" cy="27713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128437" y="3540865"/>
              <a:ext cx="1159098" cy="25230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8" y="3540865"/>
            <a:ext cx="1328820" cy="27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>
                <a:latin typeface="+mj-lt"/>
              </a:rPr>
              <a:t>Icon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InkWell</a:t>
            </a:r>
            <a:r>
              <a:rPr lang="en-US" dirty="0"/>
              <a:t> button is a material design concept, which is used for </a:t>
            </a:r>
            <a:r>
              <a:rPr lang="en-US" b="1" dirty="0"/>
              <a:t>touch response</a:t>
            </a:r>
            <a:r>
              <a:rPr lang="en-US" dirty="0"/>
              <a:t>.</a:t>
            </a:r>
          </a:p>
          <a:p>
            <a:r>
              <a:rPr lang="en-US" dirty="0"/>
              <a:t>This widget comes under the Material widget where the ink reactions are actually painted.</a:t>
            </a:r>
          </a:p>
          <a:p>
            <a:r>
              <a:rPr lang="en-US" dirty="0"/>
              <a:t>It creates the app UI interactive by adding gesture feedback.</a:t>
            </a:r>
          </a:p>
          <a:p>
            <a:r>
              <a:rPr lang="en-US" dirty="0"/>
              <a:t>It is mainly used for adding </a:t>
            </a:r>
            <a:r>
              <a:rPr lang="en-US" b="1" dirty="0"/>
              <a:t>splash ripple effect</a:t>
            </a:r>
            <a:r>
              <a:rPr lang="en-US" dirty="0"/>
              <a:t>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829" y="2750371"/>
            <a:ext cx="6668155" cy="3538462"/>
            <a:chOff x="245829" y="2750371"/>
            <a:chExt cx="5611887" cy="3241124"/>
          </a:xfrm>
        </p:grpSpPr>
        <p:sp>
          <p:nvSpPr>
            <p:cNvPr id="6" name="Rectangle 5"/>
            <p:cNvSpPr/>
            <p:nvPr/>
          </p:nvSpPr>
          <p:spPr>
            <a:xfrm>
              <a:off x="657950" y="3017182"/>
              <a:ext cx="5199766" cy="2974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InkWell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splashColor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highlightColor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child: 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Icons.ring_volume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size: 50),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 _volume += 2;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});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},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5829" y="3017180"/>
              <a:ext cx="412123" cy="29743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45829" y="2750371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74" y="2577049"/>
            <a:ext cx="1900783" cy="38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>
                <a:latin typeface="+mj-lt"/>
              </a:rPr>
              <a:t>Outline</a:t>
            </a:r>
            <a:r>
              <a:rPr lang="en-US" sz="3600"/>
              <a:t> </a:t>
            </a:r>
            <a:r>
              <a:rPr lang="en-US" sz="3400" b="1">
                <a:latin typeface="+mj-lt"/>
              </a:rPr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similar to the flat button, but it contains a thin grey rounded rectangle border.</a:t>
            </a:r>
          </a:p>
          <a:p>
            <a:r>
              <a:rPr lang="en-US" dirty="0"/>
              <a:t>Its outline border is defined by the shape attribute.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24206" y="2010143"/>
            <a:ext cx="8119998" cy="3241124"/>
            <a:chOff x="324206" y="2010143"/>
            <a:chExt cx="8119998" cy="3241124"/>
          </a:xfrm>
        </p:grpSpPr>
        <p:sp>
          <p:nvSpPr>
            <p:cNvPr id="6" name="Rectangle 5"/>
            <p:cNvSpPr/>
            <p:nvPr/>
          </p:nvSpPr>
          <p:spPr>
            <a:xfrm>
              <a:off x="736326" y="2276954"/>
              <a:ext cx="7707878" cy="2974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OutlineButton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</a:t>
              </a:r>
              <a:r>
                <a:rPr lang="en-US" sz="1600" dirty="0"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child: Text("Outline Button", 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20.0),),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highlightedBorderColor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shape: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RoundedRectangleBorder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(15)),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},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206" y="2276952"/>
              <a:ext cx="412123" cy="29743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324206" y="2010143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15" y="1606733"/>
            <a:ext cx="1868261" cy="38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8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 dirty="0">
                <a:latin typeface="+mj-lt"/>
              </a:rPr>
              <a:t>Snack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Snack-bar can be useful to briefly inform your users when certain actions take place.</a:t>
            </a:r>
          </a:p>
          <a:p>
            <a:r>
              <a:rPr lang="en-US" dirty="0"/>
              <a:t>For example, message has been deleted or option to undo the action.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5296" y="1896278"/>
            <a:ext cx="8119998" cy="3524895"/>
            <a:chOff x="324206" y="2010143"/>
            <a:chExt cx="8119998" cy="3524895"/>
          </a:xfrm>
        </p:grpSpPr>
        <p:sp>
          <p:nvSpPr>
            <p:cNvPr id="6" name="Rectangle 5"/>
            <p:cNvSpPr/>
            <p:nvPr/>
          </p:nvSpPr>
          <p:spPr>
            <a:xfrm>
              <a:off x="736326" y="2276954"/>
              <a:ext cx="7707878" cy="32580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title: 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Demo',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home: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title: const Text('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Demo'),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body: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206" y="2276952"/>
              <a:ext cx="412123" cy="32580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324206" y="2010143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15" y="1606733"/>
            <a:ext cx="1868261" cy="3850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07D7C-BA4E-D001-0172-D1E6B866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49" y="2010143"/>
            <a:ext cx="1670531" cy="30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Row-Column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widgets let you align children horizontally and vertically as per the requirement.</a:t>
            </a:r>
          </a:p>
          <a:p>
            <a:r>
              <a:rPr lang="en-US" dirty="0"/>
              <a:t>To arrange its content in the Row and Column manner so these Row and Column widgets are required when designing UI. </a:t>
            </a:r>
          </a:p>
          <a:p>
            <a:r>
              <a:rPr lang="en-US" dirty="0"/>
              <a:t>The rows and columns are two different widgets, namely Row and Column.</a:t>
            </a:r>
          </a:p>
          <a:p>
            <a:r>
              <a:rPr lang="en-US" dirty="0"/>
              <a:t>Both widgets can set several child widgets.</a:t>
            </a:r>
          </a:p>
          <a:p>
            <a:r>
              <a:rPr lang="en-US" dirty="0"/>
              <a:t>A child widget can also be a row or column widget.</a:t>
            </a:r>
          </a:p>
          <a:p>
            <a:r>
              <a:rPr lang="en-US" dirty="0"/>
              <a:t>We can align the row's children widget with the help of the following properties.</a:t>
            </a:r>
          </a:p>
          <a:p>
            <a:pPr lvl="1"/>
            <a:r>
              <a:rPr lang="en-US" b="1" dirty="0"/>
              <a:t>start:</a:t>
            </a:r>
            <a:r>
              <a:rPr lang="en-US" dirty="0"/>
              <a:t> It will place the children from the starting of the main axis.</a:t>
            </a:r>
          </a:p>
          <a:p>
            <a:pPr lvl="1"/>
            <a:r>
              <a:rPr lang="en-US" b="1" dirty="0"/>
              <a:t>end:</a:t>
            </a:r>
            <a:r>
              <a:rPr lang="en-US" dirty="0"/>
              <a:t> It will place the children at the end of the main axis.</a:t>
            </a:r>
          </a:p>
          <a:p>
            <a:pPr lvl="1"/>
            <a:r>
              <a:rPr lang="en-US" b="1" dirty="0"/>
              <a:t>center:</a:t>
            </a:r>
            <a:r>
              <a:rPr lang="en-US" dirty="0"/>
              <a:t> It will place the children in the middle of the main axis.</a:t>
            </a:r>
          </a:p>
          <a:p>
            <a:pPr lvl="1"/>
            <a:r>
              <a:rPr lang="en-US" b="1" dirty="0" err="1"/>
              <a:t>spaceBetween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evenly.</a:t>
            </a:r>
          </a:p>
          <a:p>
            <a:pPr lvl="1"/>
            <a:r>
              <a:rPr lang="en-US" b="1" dirty="0" err="1"/>
              <a:t>spaceAround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 and half of that space before and after the first and last children widget.</a:t>
            </a:r>
          </a:p>
          <a:p>
            <a:pPr lvl="1"/>
            <a:r>
              <a:rPr lang="en-US" b="1" dirty="0" err="1"/>
              <a:t>spaceEvenly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 and before and after the first and last children widget.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Row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widget arranges its children in a horizontal direction on the screen.</a:t>
            </a:r>
          </a:p>
          <a:p>
            <a:r>
              <a:rPr lang="en-US" dirty="0"/>
              <a:t>It will expect child widgets in a horizontal array.</a:t>
            </a:r>
          </a:p>
          <a:p>
            <a:r>
              <a:rPr lang="en-US" dirty="0"/>
              <a:t>If the child widgets need to fill the available horizontal space, we must wrap the children widgets in an Expanded widget.</a:t>
            </a:r>
          </a:p>
          <a:p>
            <a:r>
              <a:rPr lang="en-US" dirty="0"/>
              <a:t>A row widget does </a:t>
            </a:r>
            <a:r>
              <a:rPr lang="en-US" b="1" dirty="0"/>
              <a:t>not scrollable</a:t>
            </a:r>
            <a:r>
              <a:rPr lang="en-US" dirty="0"/>
              <a:t> because it displays the widgets within the visible view.</a:t>
            </a:r>
          </a:p>
          <a:p>
            <a:r>
              <a:rPr lang="en-US" dirty="0"/>
              <a:t>If we want to make a scrollable list of row widgets, we need to use the </a:t>
            </a:r>
            <a:r>
              <a:rPr lang="en-US" dirty="0" err="1"/>
              <a:t>ListView</a:t>
            </a:r>
            <a:r>
              <a:rPr lang="en-US" dirty="0"/>
              <a:t> widget.</a:t>
            </a:r>
          </a:p>
          <a:p>
            <a:r>
              <a:rPr lang="en-US" dirty="0"/>
              <a:t>To aligns its children based on our choice using the property </a:t>
            </a:r>
            <a:r>
              <a:rPr lang="en-US" dirty="0" err="1"/>
              <a:t>CrossAxisAlignment</a:t>
            </a:r>
            <a:r>
              <a:rPr lang="en-US" dirty="0"/>
              <a:t> and </a:t>
            </a:r>
            <a:r>
              <a:rPr lang="en-US" dirty="0" err="1"/>
              <a:t>MainAxisAlignment</a:t>
            </a:r>
            <a:r>
              <a:rPr lang="en-US" dirty="0"/>
              <a:t>.</a:t>
            </a:r>
          </a:p>
          <a:p>
            <a:r>
              <a:rPr lang="en-US" dirty="0"/>
              <a:t>The row's </a:t>
            </a:r>
            <a:r>
              <a:rPr lang="en-US" b="1" dirty="0"/>
              <a:t>cross-axis</a:t>
            </a:r>
            <a:r>
              <a:rPr lang="en-US" dirty="0"/>
              <a:t> will run </a:t>
            </a:r>
            <a:r>
              <a:rPr lang="en-US" b="1" dirty="0"/>
              <a:t>vertically</a:t>
            </a:r>
            <a:r>
              <a:rPr lang="en-US" dirty="0"/>
              <a:t>, and the </a:t>
            </a:r>
            <a:r>
              <a:rPr lang="en-US" b="1" dirty="0"/>
              <a:t>main axis</a:t>
            </a:r>
            <a:r>
              <a:rPr lang="en-US" dirty="0"/>
              <a:t> will run </a:t>
            </a:r>
            <a:r>
              <a:rPr lang="en-US" b="1" dirty="0"/>
              <a:t>horizontally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" y="4678070"/>
            <a:ext cx="2743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Flutter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38" b="2197"/>
          <a:stretch/>
        </p:blipFill>
        <p:spPr>
          <a:xfrm>
            <a:off x="825428" y="4751713"/>
            <a:ext cx="10541139" cy="1229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/>
          <a:stretch/>
        </p:blipFill>
        <p:spPr>
          <a:xfrm>
            <a:off x="825430" y="2926189"/>
            <a:ext cx="10541139" cy="1825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"/>
          <a:stretch/>
        </p:blipFill>
        <p:spPr>
          <a:xfrm>
            <a:off x="825430" y="785903"/>
            <a:ext cx="10541137" cy="2140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3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Row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2254" y="803878"/>
            <a:ext cx="4761562" cy="5550262"/>
            <a:chOff x="52254" y="981167"/>
            <a:chExt cx="4761562" cy="5315130"/>
          </a:xfrm>
        </p:grpSpPr>
        <p:sp>
          <p:nvSpPr>
            <p:cNvPr id="9" name="Rectangle 8"/>
            <p:cNvSpPr/>
            <p:nvPr/>
          </p:nvSpPr>
          <p:spPr>
            <a:xfrm>
              <a:off x="464376" y="1316020"/>
              <a:ext cx="4349440" cy="4980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title: Text("Flutter Row Example"),),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Row(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MainAxisAlignment.spaceEvenly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children:&lt;Widget&gt;[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child: Text("React.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js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",style: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4980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62727" y="803876"/>
            <a:ext cx="4805347" cy="5550264"/>
            <a:chOff x="4862727" y="981165"/>
            <a:chExt cx="4805347" cy="5315132"/>
          </a:xfrm>
        </p:grpSpPr>
        <p:sp>
          <p:nvSpPr>
            <p:cNvPr id="16" name="Rectangle 15"/>
            <p:cNvSpPr/>
            <p:nvPr/>
          </p:nvSpPr>
          <p:spPr>
            <a:xfrm>
              <a:off x="5274849" y="1316018"/>
              <a:ext cx="4393225" cy="498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child: Text("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Flutter",style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child: Text("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MySQL",style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(color:Colors.yellowAccent,fontSize:25),),)]),);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2727" y="1316016"/>
              <a:ext cx="412123" cy="49802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62727" y="98116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14" y="803876"/>
            <a:ext cx="2362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Column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expect child widgets in a vertical array.</a:t>
            </a:r>
          </a:p>
          <a:p>
            <a:r>
              <a:rPr lang="en-US" dirty="0"/>
              <a:t>If the child widgets need to fill the available vertical space, we must wrap the children widgets in an Expanded widget.</a:t>
            </a:r>
          </a:p>
          <a:p>
            <a:r>
              <a:rPr lang="en-US" dirty="0"/>
              <a:t>A column widget does </a:t>
            </a:r>
            <a:r>
              <a:rPr lang="en-US" b="1" dirty="0"/>
              <a:t>not scrollable</a:t>
            </a:r>
            <a:r>
              <a:rPr lang="en-US" dirty="0"/>
              <a:t> because it displays the widgets within the visible view.</a:t>
            </a:r>
          </a:p>
          <a:p>
            <a:r>
              <a:rPr lang="en-US" dirty="0"/>
              <a:t>If we want to make a scrollable list of column widgets, we need to use the </a:t>
            </a:r>
            <a:r>
              <a:rPr lang="en-US" dirty="0" err="1"/>
              <a:t>ListView</a:t>
            </a:r>
            <a:r>
              <a:rPr lang="en-US" dirty="0"/>
              <a:t> widget.</a:t>
            </a:r>
          </a:p>
          <a:p>
            <a:r>
              <a:rPr lang="en-US" dirty="0"/>
              <a:t>To aligns its children based on our choice using the property </a:t>
            </a:r>
            <a:r>
              <a:rPr lang="en-US" dirty="0" err="1"/>
              <a:t>CrossAxisAlignment</a:t>
            </a:r>
            <a:r>
              <a:rPr lang="en-US" dirty="0"/>
              <a:t> and </a:t>
            </a:r>
            <a:r>
              <a:rPr lang="en-US" dirty="0" err="1"/>
              <a:t>MainAxisAlignment</a:t>
            </a:r>
            <a:r>
              <a:rPr lang="en-US" dirty="0"/>
              <a:t>.</a:t>
            </a:r>
          </a:p>
          <a:p>
            <a:r>
              <a:rPr lang="en-US" dirty="0"/>
              <a:t>The row's </a:t>
            </a:r>
            <a:r>
              <a:rPr lang="en-US" b="1" dirty="0"/>
              <a:t>cross-axis</a:t>
            </a:r>
            <a:r>
              <a:rPr lang="en-US" dirty="0"/>
              <a:t> will run </a:t>
            </a:r>
            <a:r>
              <a:rPr lang="en-US" b="1" dirty="0"/>
              <a:t> horizontally</a:t>
            </a:r>
            <a:r>
              <a:rPr lang="en-US" dirty="0"/>
              <a:t>, and the </a:t>
            </a:r>
            <a:r>
              <a:rPr lang="en-US" b="1" dirty="0"/>
              <a:t>main axis</a:t>
            </a:r>
            <a:r>
              <a:rPr lang="en-US" dirty="0"/>
              <a:t> will run </a:t>
            </a:r>
            <a:r>
              <a:rPr lang="en-US" b="1" dirty="0"/>
              <a:t> vertically.</a:t>
            </a: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6" y="4206238"/>
            <a:ext cx="1400175" cy="24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Column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5286" y="831668"/>
            <a:ext cx="4761562" cy="5464629"/>
            <a:chOff x="52254" y="981167"/>
            <a:chExt cx="4761562" cy="5464629"/>
          </a:xfrm>
        </p:grpSpPr>
        <p:sp>
          <p:nvSpPr>
            <p:cNvPr id="9" name="Rectangle 8"/>
            <p:cNvSpPr/>
            <p:nvPr/>
          </p:nvSpPr>
          <p:spPr>
            <a:xfrm>
              <a:off x="464376" y="1316020"/>
              <a:ext cx="4349440" cy="51297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Text("Flutter  Column  Example"),),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body: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MainAxisAlignment.spaceEvenly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children:&lt;Widget&gt;[Container(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child: Text("React.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js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",style: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),  Container(margin: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(15.0),  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51297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15759" y="831666"/>
            <a:ext cx="4805347" cy="5315132"/>
            <a:chOff x="4862727" y="981165"/>
            <a:chExt cx="4805347" cy="5315132"/>
          </a:xfrm>
        </p:grpSpPr>
        <p:sp>
          <p:nvSpPr>
            <p:cNvPr id="16" name="Rectangle 15"/>
            <p:cNvSpPr/>
            <p:nvPr/>
          </p:nvSpPr>
          <p:spPr>
            <a:xfrm>
              <a:off x="5274849" y="1316018"/>
              <a:ext cx="4393225" cy="498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child: Text("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Flutter",style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Container(margin: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(12.0), padding: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child: Text("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MySQL",style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(color:Colors.yellowAccent,fontSize:25),),)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]),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  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2727" y="1316016"/>
              <a:ext cx="412123" cy="49802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62727" y="98116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14" y="981165"/>
            <a:ext cx="2362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tx1"/>
                </a:solidFill>
              </a:rPr>
              <a:t>Properties of Row and Column Widgets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77EBF76E-44E9-0345-D96B-5B72F2C7AAAE}"/>
              </a:ext>
            </a:extLst>
          </p:cNvPr>
          <p:cNvGraphicFramePr/>
          <p:nvPr/>
        </p:nvGraphicFramePr>
        <p:xfrm>
          <a:off x="131179" y="847114"/>
          <a:ext cx="11928476" cy="4206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children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List&lt;Widget&gt;, 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is a list of widgets to display inside the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the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in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the object to how the children’s widgets should be places in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vertical and for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horizontal.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object to decide how the children widgets should be place in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For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horizontal and for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vertical.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mainAxisSize</a:t>
                      </a:r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decides the size of main-axis by taking in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MainAxisSize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object.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endParaRPr lang="en-US" sz="20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controls the text direction of the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widget, which can either be from left-to-right (by default) or right-to-left.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8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Expanded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Expanded </a:t>
            </a:r>
            <a:r>
              <a:rPr lang="en-US" dirty="0"/>
              <a:t>widget in flutter</a:t>
            </a:r>
            <a:r>
              <a:rPr lang="en-US" i="1" dirty="0"/>
              <a:t> </a:t>
            </a:r>
            <a:r>
              <a:rPr lang="en-US" dirty="0"/>
              <a:t>take all the available space inside Row-Column.</a:t>
            </a:r>
          </a:p>
          <a:p>
            <a:r>
              <a:rPr lang="en-US" dirty="0"/>
              <a:t>It is handy when we want a child widget or children widgets to take all the available space along the main-axis.</a:t>
            </a:r>
          </a:p>
          <a:p>
            <a:r>
              <a:rPr lang="en-US" dirty="0"/>
              <a:t>For Row the main axis is horizontal &amp; vertical for Column</a:t>
            </a:r>
            <a:r>
              <a:rPr lang="en-US" i="1" dirty="0"/>
              <a:t>.</a:t>
            </a:r>
          </a:p>
          <a:p>
            <a:r>
              <a:rPr lang="en-US" i="1" dirty="0"/>
              <a:t>Expanded</a:t>
            </a:r>
            <a:r>
              <a:rPr lang="en-US" dirty="0"/>
              <a:t> widget always be taken as the child of Row, Column, and Flex.</a:t>
            </a:r>
          </a:p>
          <a:p>
            <a:r>
              <a:rPr lang="en-US" b="1" dirty="0"/>
              <a:t>Expanded</a:t>
            </a:r>
            <a:r>
              <a:rPr lang="en-US" dirty="0"/>
              <a:t> widget is similar to the Flexible widget in flutter, with its fit property set to </a:t>
            </a:r>
            <a:r>
              <a:rPr lang="en-US" dirty="0" err="1"/>
              <a:t>FlexFit.tight</a:t>
            </a:r>
            <a:r>
              <a:rPr lang="en-US" dirty="0"/>
              <a:t> as default.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tx1"/>
                </a:solidFill>
              </a:rPr>
              <a:t>Properties of Expanded Widgets</a:t>
            </a:r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4D2EBAED-9E33-88C5-A7C5-982F3399A0E3}"/>
              </a:ext>
            </a:extLst>
          </p:cNvPr>
          <p:cNvGraphicFramePr/>
          <p:nvPr/>
        </p:nvGraphicFramePr>
        <p:xfrm>
          <a:off x="132344" y="863444"/>
          <a:ext cx="11928476" cy="3810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sets the widget tree to be placed inside the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Expanded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widget.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Expanded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 can be taken as the child of Row, Column, and Flex.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debugTypicalAncestorWidgetClass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 </a:t>
                      </a:r>
                      <a:r>
                        <a:rPr lang="en-US" sz="20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a parameter to set the </a:t>
                      </a:r>
                      <a:r>
                        <a:rPr lang="en-US" sz="20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ParentData</a:t>
                      </a:r>
                      <a:r>
                        <a:rPr 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error messages.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controls how the child widget fills the available space. There are two options given by flutter, the first is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FlexFit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tight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sets the child to fill the space available to it and the second is 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FlexFit.loose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allows the child widget to be as large as the available space.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we decide to distribute the available space unevenly among the children widgets then we use the </a:t>
                      </a: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 factor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 do the same.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Expanded Widget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70025" y="786522"/>
            <a:ext cx="4040718" cy="5315130"/>
            <a:chOff x="52254" y="981167"/>
            <a:chExt cx="4040718" cy="5315130"/>
          </a:xfrm>
        </p:grpSpPr>
        <p:sp>
          <p:nvSpPr>
            <p:cNvPr id="9" name="Rectangle 8"/>
            <p:cNvSpPr/>
            <p:nvPr/>
          </p:nvSpPr>
          <p:spPr>
            <a:xfrm>
              <a:off x="464375" y="1316020"/>
              <a:ext cx="3628597" cy="4980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Scaffold(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body: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child: Column(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children: &lt;Widget&gt;[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'First widget’, style: 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), ),),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Colors.blue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height: 100,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   Expanded(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 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     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4980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89963" y="786522"/>
            <a:ext cx="5226455" cy="5315128"/>
            <a:chOff x="4172192" y="981167"/>
            <a:chExt cx="5226455" cy="5315128"/>
          </a:xfrm>
        </p:grpSpPr>
        <p:sp>
          <p:nvSpPr>
            <p:cNvPr id="16" name="Rectangle 15"/>
            <p:cNvSpPr/>
            <p:nvPr/>
          </p:nvSpPr>
          <p:spPr>
            <a:xfrm>
              <a:off x="4584314" y="1316020"/>
              <a:ext cx="4814333" cy="49802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	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'Second widget',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 style: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),),  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Colors.amber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),),              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'Third widget',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style: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),),),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Colors.orange</a:t>
              </a: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height: 100,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),],)),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),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72192" y="1316018"/>
              <a:ext cx="412123" cy="49802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172192" y="981167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19" y="1121373"/>
            <a:ext cx="2438732" cy="46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Stack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stack is a widget in Flutter that contains a list of widgets and positions them on top of the other.</a:t>
            </a:r>
          </a:p>
          <a:p>
            <a:r>
              <a:rPr lang="en-US" dirty="0"/>
              <a:t>It allows </a:t>
            </a:r>
            <a:r>
              <a:rPr lang="en-US" b="1" dirty="0"/>
              <a:t>to overlap multiple widgets into a single screen</a:t>
            </a:r>
            <a:r>
              <a:rPr lang="en-US" dirty="0"/>
              <a:t> and renders them from bottom to top.</a:t>
            </a:r>
          </a:p>
          <a:p>
            <a:r>
              <a:rPr lang="en-US" dirty="0"/>
              <a:t>The </a:t>
            </a:r>
            <a:r>
              <a:rPr lang="en-US" b="1" dirty="0"/>
              <a:t>first widget</a:t>
            </a:r>
            <a:r>
              <a:rPr lang="en-US" dirty="0"/>
              <a:t> is the </a:t>
            </a:r>
            <a:r>
              <a:rPr lang="en-US" b="1" dirty="0"/>
              <a:t>bottommost</a:t>
            </a:r>
            <a:r>
              <a:rPr lang="en-US" dirty="0"/>
              <a:t> item, and the </a:t>
            </a:r>
            <a:r>
              <a:rPr lang="en-US" b="1" dirty="0"/>
              <a:t>last widget</a:t>
            </a:r>
            <a:r>
              <a:rPr lang="en-US" dirty="0"/>
              <a:t> is the </a:t>
            </a:r>
            <a:r>
              <a:rPr lang="en-US" b="1" dirty="0"/>
              <a:t>topmost</a:t>
            </a:r>
            <a:r>
              <a:rPr lang="en-US" dirty="0"/>
              <a:t> item.</a:t>
            </a:r>
          </a:p>
          <a:p>
            <a:r>
              <a:rPr lang="en-US" dirty="0"/>
              <a:t>The child widget in a stack can be either </a:t>
            </a:r>
            <a:r>
              <a:rPr lang="en-US" b="1" dirty="0"/>
              <a:t>positioned</a:t>
            </a:r>
            <a:r>
              <a:rPr lang="en-US" dirty="0"/>
              <a:t> or </a:t>
            </a:r>
            <a:r>
              <a:rPr lang="en-US" b="1" dirty="0"/>
              <a:t>non-positioned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46126" y="2995050"/>
            <a:ext cx="3901939" cy="3539169"/>
            <a:chOff x="446126" y="2914840"/>
            <a:chExt cx="3359525" cy="3539169"/>
          </a:xfrm>
        </p:grpSpPr>
        <p:sp>
          <p:nvSpPr>
            <p:cNvPr id="16" name="Rectangle 15"/>
            <p:cNvSpPr/>
            <p:nvPr/>
          </p:nvSpPr>
          <p:spPr>
            <a:xfrm>
              <a:off x="836021" y="3181900"/>
              <a:ext cx="2969630" cy="32721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Stack(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Colors.yellow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],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6126" y="3172387"/>
              <a:ext cx="389895" cy="32816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46126" y="2914840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64" y="3593919"/>
            <a:ext cx="2686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Properties of Stack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3" name="Google Shape;573;p33">
            <a:extLst>
              <a:ext uri="{FF2B5EF4-FFF2-40B4-BE49-F238E27FC236}">
                <a16:creationId xmlns:a16="http://schemas.microsoft.com/office/drawing/2014/main" id="{1CB3382A-CE0C-5A72-C8E8-07A026AD5D4E}"/>
              </a:ext>
            </a:extLst>
          </p:cNvPr>
          <p:cNvGraphicFramePr/>
          <p:nvPr/>
        </p:nvGraphicFramePr>
        <p:xfrm>
          <a:off x="131762" y="887126"/>
          <a:ext cx="11928476" cy="4206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 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how the children widgets are positioned in the stack. It can be top, bottom, center, center-right, etc. Ex: alignment: 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Alignment.topCenter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the text direction. It can draw the text either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ltr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(left to right) or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rtl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(right to the left). Ex: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TextDirection.rtl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control the size of non-positioned children widgets in the stack.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has three types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loose, expand and passthrough.</a:t>
                      </a:r>
                      <a:r>
                        <a:rPr lang="en-US" sz="20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loose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used to set the child widget small, the 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attribute makes the child widget as large as possible, and the 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passthrough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 the child widget depending on its parent widget. Ex. fit: 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StackFit.passthrough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controls the children widgets, whether visible or clipped, when it's content overflowing outside the stack. Ex.: overflow: 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Overflow.clip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0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clipBehavior</a:t>
                      </a:r>
                      <a:endParaRPr lang="en-US" sz="20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whether the content will be clipped or not.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58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create an app in Flutter, it includes both code and assets (resources).</a:t>
            </a:r>
          </a:p>
          <a:p>
            <a:r>
              <a:rPr lang="en-US" dirty="0"/>
              <a:t>An asset is a file, which is bundled and deployed with the app and is accessible at runtime.</a:t>
            </a:r>
          </a:p>
          <a:p>
            <a:r>
              <a:rPr lang="en-US" dirty="0"/>
              <a:t>The asset can include static data, configuration files, icons, and images.</a:t>
            </a:r>
          </a:p>
          <a:p>
            <a:r>
              <a:rPr lang="en-US" dirty="0"/>
              <a:t>The Flutter supports many image formats, such as JPEG, </a:t>
            </a:r>
            <a:r>
              <a:rPr lang="en-US" dirty="0" err="1"/>
              <a:t>WebP</a:t>
            </a:r>
            <a:r>
              <a:rPr lang="en-US" dirty="0"/>
              <a:t>, PNG, GIF, animated </a:t>
            </a:r>
            <a:r>
              <a:rPr lang="en-US" dirty="0" err="1"/>
              <a:t>WebP</a:t>
            </a:r>
            <a:r>
              <a:rPr lang="en-US" dirty="0"/>
              <a:t>/GIF, BMP, and WBMP.</a:t>
            </a:r>
          </a:p>
          <a:p>
            <a:r>
              <a:rPr lang="en-US" dirty="0"/>
              <a:t>Displaying images is the fundamental concept of most of the mobile apps.</a:t>
            </a:r>
          </a:p>
          <a:p>
            <a:r>
              <a:rPr lang="en-US" dirty="0"/>
              <a:t>Flutter has an Image widget that allows displaying different types of images in the mobile application.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4CCA-E07B-1462-D936-752A0247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Flutter Architecture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DAF9-4E4E-3EC2-4CAB-01096AEF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is designed as an extensible, layered system.</a:t>
            </a:r>
          </a:p>
          <a:p>
            <a:r>
              <a:rPr lang="en-US" dirty="0"/>
              <a:t>It exists as a series of independent libraries that each depend on the underlying layer.</a:t>
            </a:r>
          </a:p>
          <a:p>
            <a:r>
              <a:rPr lang="en-US" dirty="0"/>
              <a:t>No layer has privileged access to the layer below, and every part of the framework level is designed to be optional and replaceable.</a:t>
            </a:r>
          </a:p>
          <a:p>
            <a:r>
              <a:rPr lang="en-US" dirty="0"/>
              <a:t>Flutter applications are packaged in the same way as any other native application. </a:t>
            </a:r>
          </a:p>
          <a:p>
            <a:pPr lvl="1"/>
            <a:r>
              <a:rPr lang="en-US" dirty="0"/>
              <a:t>Embedder (lowest layer) </a:t>
            </a:r>
          </a:p>
          <a:p>
            <a:pPr lvl="1"/>
            <a:r>
              <a:rPr lang="en-US" dirty="0"/>
              <a:t>Engine</a:t>
            </a:r>
          </a:p>
          <a:p>
            <a:pPr lvl="1"/>
            <a:r>
              <a:rPr lang="en-US" dirty="0"/>
              <a:t>Framework (highest layer)</a:t>
            </a:r>
          </a:p>
        </p:txBody>
      </p:sp>
    </p:spTree>
    <p:extLst>
      <p:ext uri="{BB962C8B-B14F-4D97-AF65-F5344CB8AC3E}">
        <p14:creationId xmlns:p14="http://schemas.microsoft.com/office/powerpoint/2010/main" val="8570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Display local images in Flutter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display an image in Flutter, do the following steps:</a:t>
            </a:r>
          </a:p>
          <a:p>
            <a:pPr lvl="1"/>
            <a:r>
              <a:rPr lang="en-US" b="1" dirty="0"/>
              <a:t>Step 1:</a:t>
            </a:r>
            <a:r>
              <a:rPr lang="en-US" dirty="0"/>
              <a:t> First, we need to create a new </a:t>
            </a:r>
            <a:r>
              <a:rPr lang="en-US" b="1" dirty="0"/>
              <a:t>folder</a:t>
            </a:r>
            <a:r>
              <a:rPr lang="en-US" dirty="0"/>
              <a:t> inside the root of the Flutter project and named it assets. We can also give it any other name if you want.</a:t>
            </a:r>
          </a:p>
          <a:p>
            <a:pPr lvl="1"/>
            <a:r>
              <a:rPr lang="en-US" b="1" dirty="0"/>
              <a:t>Step 2:</a:t>
            </a:r>
            <a:r>
              <a:rPr lang="en-US" dirty="0"/>
              <a:t> Next, inside this folder, add one image manually.</a:t>
            </a:r>
          </a:p>
          <a:p>
            <a:pPr lvl="1"/>
            <a:r>
              <a:rPr lang="en-US" b="1" dirty="0"/>
              <a:t>Step 3:</a:t>
            </a:r>
            <a:r>
              <a:rPr lang="en-US" dirty="0"/>
              <a:t> Update the </a:t>
            </a:r>
            <a:r>
              <a:rPr lang="en-US" b="1" dirty="0" err="1"/>
              <a:t>pubspec.yaml</a:t>
            </a:r>
            <a:r>
              <a:rPr lang="en-US" dirty="0"/>
              <a:t> file. Suppose the image name is </a:t>
            </a:r>
            <a:r>
              <a:rPr lang="en-US" b="1" dirty="0"/>
              <a:t>tablet.png,</a:t>
            </a:r>
            <a:r>
              <a:rPr lang="en-US" dirty="0"/>
              <a:t> then </a:t>
            </a:r>
            <a:r>
              <a:rPr lang="en-US" dirty="0" err="1"/>
              <a:t>pubspec.yaml</a:t>
            </a:r>
            <a:r>
              <a:rPr lang="en-US" dirty="0"/>
              <a:t> file 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the assets folder contains more than one image, we can include it by specifying the directory name with the </a:t>
            </a:r>
            <a:r>
              <a:rPr lang="en-US" b="1" dirty="0"/>
              <a:t>slash (/)</a:t>
            </a:r>
            <a:r>
              <a:rPr lang="en-US" dirty="0"/>
              <a:t> character at the end.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4766" y="2654577"/>
            <a:ext cx="4152445" cy="1089148"/>
            <a:chOff x="994766" y="2654577"/>
            <a:chExt cx="3426843" cy="1089148"/>
          </a:xfrm>
        </p:grpSpPr>
        <p:sp>
          <p:nvSpPr>
            <p:cNvPr id="6" name="Rectangle 5"/>
            <p:cNvSpPr/>
            <p:nvPr/>
          </p:nvSpPr>
          <p:spPr>
            <a:xfrm>
              <a:off x="1334872" y="2921388"/>
              <a:ext cx="3086737" cy="82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assets: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- assets/tablet.png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- assets/background.png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94766" y="2921386"/>
              <a:ext cx="340106" cy="8223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994766" y="2654577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4766" y="4863213"/>
            <a:ext cx="3498857" cy="1089148"/>
            <a:chOff x="994766" y="4863213"/>
            <a:chExt cx="3498857" cy="1089148"/>
          </a:xfrm>
        </p:grpSpPr>
        <p:sp>
          <p:nvSpPr>
            <p:cNvPr id="9" name="Rectangle 8"/>
            <p:cNvSpPr/>
            <p:nvPr/>
          </p:nvSpPr>
          <p:spPr>
            <a:xfrm>
              <a:off x="1406886" y="5130024"/>
              <a:ext cx="3086737" cy="82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flutter: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assets: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- assets/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4766" y="5130022"/>
              <a:ext cx="412123" cy="8223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994766" y="4863213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8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Widget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67749" y="866274"/>
            <a:ext cx="7815198" cy="4928036"/>
            <a:chOff x="367749" y="866274"/>
            <a:chExt cx="7815198" cy="4594000"/>
          </a:xfrm>
        </p:grpSpPr>
        <p:sp>
          <p:nvSpPr>
            <p:cNvPr id="6" name="Rectangle 5"/>
            <p:cNvSpPr/>
            <p:nvPr/>
          </p:nvSpPr>
          <p:spPr>
            <a:xfrm>
              <a:off x="779869" y="1254649"/>
              <a:ext cx="7403078" cy="4205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     child: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   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Image.asset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('assets/tablet.png'),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 Text(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'A tablet is a wireless touch screen computer 	    	  that is smaller than a notebook but larger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than a smartphone.',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20.0),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7749" y="1254647"/>
              <a:ext cx="412123" cy="42056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367749" y="866274"/>
              <a:ext cx="1159098" cy="37911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21" y="890936"/>
            <a:ext cx="2238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Display images from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images from the internet or network is very simple.</a:t>
            </a:r>
          </a:p>
          <a:p>
            <a:r>
              <a:rPr lang="en-US" dirty="0"/>
              <a:t>Flutter provides a built-in method </a:t>
            </a:r>
            <a:r>
              <a:rPr lang="en-US" b="1" dirty="0" err="1"/>
              <a:t>Image.network</a:t>
            </a:r>
            <a:r>
              <a:rPr lang="en-US" dirty="0"/>
              <a:t> to work with images from a URL.</a:t>
            </a:r>
          </a:p>
          <a:p>
            <a:r>
              <a:rPr lang="en-US" dirty="0"/>
              <a:t>The </a:t>
            </a:r>
            <a:r>
              <a:rPr lang="en-US" dirty="0" err="1"/>
              <a:t>Image.network</a:t>
            </a:r>
            <a:r>
              <a:rPr lang="en-US" dirty="0"/>
              <a:t> method also allows you to use some optional properties, such as height, width, color, fit, and many more.</a:t>
            </a:r>
          </a:p>
          <a:p>
            <a:r>
              <a:rPr lang="en-US" dirty="0"/>
              <a:t>We can use the following syntax to display an image from the internet.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80960" y="3128211"/>
            <a:ext cx="5425318" cy="1217367"/>
            <a:chOff x="480960" y="3128211"/>
            <a:chExt cx="5014149" cy="1217367"/>
          </a:xfrm>
        </p:grpSpPr>
        <p:sp>
          <p:nvSpPr>
            <p:cNvPr id="12" name="Rectangle 11"/>
            <p:cNvSpPr/>
            <p:nvPr/>
          </p:nvSpPr>
          <p:spPr>
            <a:xfrm>
              <a:off x="893081" y="3536296"/>
              <a:ext cx="4602028" cy="8092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err="1">
                  <a:solidFill>
                    <a:schemeClr val="tx1"/>
                  </a:solidFill>
                  <a:latin typeface="Consolas" panose="020B0609020204030204" pitchFamily="49" charset="0"/>
                </a:rPr>
                <a:t>Image.network(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  'https://picsum.photos/250?image=9',  </a:t>
              </a:r>
            </a:p>
            <a:p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)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0960" y="3536293"/>
              <a:ext cx="412123" cy="8092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80960" y="3128211"/>
              <a:ext cx="1159098" cy="39881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1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Container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container in is a </a:t>
            </a:r>
            <a:r>
              <a:rPr lang="en-US" b="1" dirty="0"/>
              <a:t>parent widget that can contain single child widget</a:t>
            </a:r>
            <a:r>
              <a:rPr lang="en-US" dirty="0"/>
              <a:t> and manage them efficiently through width, height, padding, background color, etc.</a:t>
            </a:r>
          </a:p>
          <a:p>
            <a:r>
              <a:rPr lang="en-US" dirty="0"/>
              <a:t>It is a widget that combines common painting, positioning, and sizing of the child widgets.</a:t>
            </a:r>
          </a:p>
          <a:p>
            <a:r>
              <a:rPr lang="en-US" dirty="0"/>
              <a:t>It is similar to a box for storing contents.</a:t>
            </a:r>
          </a:p>
          <a:p>
            <a:r>
              <a:rPr lang="en-US" dirty="0"/>
              <a:t>It allows many attributes to the user for decorating its child widgets.</a:t>
            </a:r>
          </a:p>
          <a:p>
            <a:r>
              <a:rPr lang="en-US" dirty="0"/>
              <a:t>A container widget is same as </a:t>
            </a:r>
            <a:r>
              <a:rPr lang="en-US" b="1" dirty="0"/>
              <a:t>&lt;div&gt;</a:t>
            </a:r>
            <a:r>
              <a:rPr lang="en-US" dirty="0"/>
              <a:t> tag in html.</a:t>
            </a:r>
          </a:p>
          <a:p>
            <a:r>
              <a:rPr lang="en-US" dirty="0"/>
              <a:t>If this widget does not contain any child widget, it will fill the whole area on the screen automatically.</a:t>
            </a:r>
          </a:p>
          <a:p>
            <a:r>
              <a:rPr lang="en-US" dirty="0"/>
              <a:t>Otherwise, it will wrap the child widget according to the specified height &amp; width.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Container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0" y="753501"/>
            <a:ext cx="1825806" cy="2035436"/>
          </a:xfrm>
        </p:spPr>
      </p:pic>
      <p:sp>
        <p:nvSpPr>
          <p:cNvPr id="9" name="Content Placeholder 2"/>
          <p:cNvSpPr txBox="1"/>
          <p:nvPr/>
        </p:nvSpPr>
        <p:spPr>
          <a:xfrm>
            <a:off x="2177143" y="863444"/>
            <a:ext cx="9883678" cy="196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basic container has a margin, border, and padding properties surrounding its child widget, as shown in the image.</a:t>
            </a:r>
          </a:p>
          <a:p>
            <a:r>
              <a:rPr lang="en-US" dirty="0"/>
              <a:t>If we have a widget that needs some background styling may be a color, shape, or size constraints, we may try to </a:t>
            </a:r>
            <a:r>
              <a:rPr lang="en-US" b="1" dirty="0"/>
              <a:t>wrap it in a container widget</a:t>
            </a:r>
            <a:r>
              <a:rPr lang="en-US" dirty="0"/>
              <a:t>.</a:t>
            </a:r>
          </a:p>
          <a:p>
            <a:r>
              <a:rPr lang="en-US" dirty="0"/>
              <a:t>This widget helps us to compose, decorate, and position its child widgets.</a:t>
            </a:r>
          </a:p>
        </p:txBody>
      </p:sp>
      <p:graphicFrame>
        <p:nvGraphicFramePr>
          <p:cNvPr id="2" name="Google Shape;573;p33">
            <a:extLst>
              <a:ext uri="{FF2B5EF4-FFF2-40B4-BE49-F238E27FC236}">
                <a16:creationId xmlns:a16="http://schemas.microsoft.com/office/drawing/2014/main" id="{530EDFE1-11FB-8844-D4D1-D4C5E9A47D1A}"/>
              </a:ext>
            </a:extLst>
          </p:cNvPr>
          <p:cNvGraphicFramePr/>
          <p:nvPr/>
        </p:nvGraphicFramePr>
        <p:xfrm>
          <a:off x="171237" y="2849346"/>
          <a:ext cx="11928476" cy="31452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store the child widget of the container.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 </a:t>
                      </a: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color.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 and width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 container's height and width according to our needs. By default, it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the space based on its child widget.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surround the 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mpty space around the container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distance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the border of the container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its child widget.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allows the developer to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decoration on the widget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 decorates or paint the widget behind the child.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89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2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Card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is a build-in widget in flutter which derives its design from Google’s Material Design Library.</a:t>
            </a:r>
          </a:p>
          <a:p>
            <a:r>
              <a:rPr lang="en-US" dirty="0"/>
              <a:t>It is a </a:t>
            </a:r>
            <a:r>
              <a:rPr lang="en-US" b="1" dirty="0"/>
              <a:t>rounded corner shape and has a shadow</a:t>
            </a:r>
            <a:r>
              <a:rPr lang="en-US" dirty="0"/>
              <a:t>.</a:t>
            </a:r>
          </a:p>
          <a:p>
            <a:r>
              <a:rPr lang="en-US" dirty="0"/>
              <a:t>We just need to call the </a:t>
            </a:r>
            <a:r>
              <a:rPr lang="en-US" b="1" dirty="0"/>
              <a:t>card constructor</a:t>
            </a:r>
            <a:r>
              <a:rPr lang="en-US" dirty="0"/>
              <a:t> and then pass a widget as child property for displaying the content.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aphicFrame>
        <p:nvGraphicFramePr>
          <p:cNvPr id="4" name="Google Shape;573;p33">
            <a:extLst>
              <a:ext uri="{FF2B5EF4-FFF2-40B4-BE49-F238E27FC236}">
                <a16:creationId xmlns:a16="http://schemas.microsoft.com/office/drawing/2014/main" id="{A1B677C6-B37B-6CB4-3E08-C986DF1F47C8}"/>
              </a:ext>
            </a:extLst>
          </p:cNvPr>
          <p:cNvGraphicFramePr/>
          <p:nvPr/>
        </p:nvGraphicFramePr>
        <p:xfrm>
          <a:off x="132344" y="2557512"/>
          <a:ext cx="11928476" cy="31452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5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Property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</a:p>
                  </a:txBody>
                  <a:tcPr marL="91450" marR="91450" marT="45725" marB="45725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borderOnForeground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paint the border in front of a child. By default, it is true. If it is false, it painted the border behind the child.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color.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Elevation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controls the shadow size below the card. The bigger elevation value makes the bigger shadow distance.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surround the 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mpty space around the container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0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specify the shape of the card.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68075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1800" b="1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paint the shadow of a card.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89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9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Card Widget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683" y="786521"/>
            <a:ext cx="4505897" cy="5794669"/>
            <a:chOff x="57394" y="823845"/>
            <a:chExt cx="4505897" cy="5794669"/>
          </a:xfrm>
        </p:grpSpPr>
        <p:sp>
          <p:nvSpPr>
            <p:cNvPr id="9" name="Rectangle 8"/>
            <p:cNvSpPr/>
            <p:nvPr/>
          </p:nvSpPr>
          <p:spPr>
            <a:xfrm>
              <a:off x="469515" y="1121375"/>
              <a:ext cx="4093776" cy="54971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 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context){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child: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width: 300,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height: 200,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padding: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(10.0),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Card(shape: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RoundedRectangleBorder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BorderRadius.circular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(15.0),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color: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elevation: 10,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child: Column(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MainAxisSize.min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(leading: 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Icons.album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 size: 60),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title: Text('Sonu Nigam',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30.0)  ),  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394" y="1121373"/>
              <a:ext cx="412123" cy="54971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7394" y="823845"/>
              <a:ext cx="1159098" cy="30428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26242" y="786522"/>
            <a:ext cx="4805347" cy="5762324"/>
            <a:chOff x="4648953" y="786522"/>
            <a:chExt cx="4805347" cy="5762324"/>
          </a:xfrm>
        </p:grpSpPr>
        <p:sp>
          <p:nvSpPr>
            <p:cNvPr id="16" name="Rectangle 15"/>
            <p:cNvSpPr/>
            <p:nvPr/>
          </p:nvSpPr>
          <p:spPr>
            <a:xfrm>
              <a:off x="5061075" y="1121375"/>
              <a:ext cx="4393225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subtitle: Text(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'Best of Sonu Nigam Music.', style: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18.0)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ButtonBar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(children: &lt;Widget&gt; 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(child: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Text('Play'),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{/* ... */},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child: </a:t>
              </a:r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Text('Pause'),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 () {/* ... */},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),],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}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48953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648953" y="786522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06" y="831669"/>
            <a:ext cx="2362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App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1B21-F198-B108-3DD4-5A88C26D3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 bar consists of a toolbar and other widgets.</a:t>
            </a:r>
          </a:p>
          <a:p>
            <a:r>
              <a:rPr lang="en-US" dirty="0"/>
              <a:t>The </a:t>
            </a:r>
            <a:r>
              <a:rPr lang="en-US" dirty="0" err="1"/>
              <a:t>AppBar</a:t>
            </a:r>
            <a:r>
              <a:rPr lang="en-US" dirty="0"/>
              <a:t> displays the toolbar widgets, leading, title, and actions, above the bottom (if any). </a:t>
            </a:r>
          </a:p>
          <a:p>
            <a:r>
              <a:rPr lang="en-US" dirty="0"/>
              <a:t>The bottom is usually used for a </a:t>
            </a:r>
            <a:r>
              <a:rPr lang="en-US" dirty="0" err="1"/>
              <a:t>TabBar</a:t>
            </a:r>
            <a:r>
              <a:rPr lang="en-US" dirty="0"/>
              <a:t>. </a:t>
            </a:r>
          </a:p>
          <a:p>
            <a:r>
              <a:rPr lang="en-US" dirty="0"/>
              <a:t>If a </a:t>
            </a:r>
            <a:r>
              <a:rPr lang="en-US" dirty="0" err="1"/>
              <a:t>flexibleSpace</a:t>
            </a:r>
            <a:r>
              <a:rPr lang="en-US" dirty="0"/>
              <a:t> widget is specified then it is stacked behind the toolbar and the bottom widget.</a:t>
            </a:r>
          </a:p>
          <a:p>
            <a:endParaRPr lang="en-IN" dirty="0"/>
          </a:p>
        </p:txBody>
      </p:sp>
      <p:pic>
        <p:nvPicPr>
          <p:cNvPr id="1026" name="Picture 2" descr="The leading widget is in the top left, the actions are in the top right,&#10;the title is between them. The bottom is, naturally, at the bottom, and the&#10;flexibleSpace is behind all of them.">
            <a:extLst>
              <a:ext uri="{FF2B5EF4-FFF2-40B4-BE49-F238E27FC236}">
                <a16:creationId xmlns:a16="http://schemas.microsoft.com/office/drawing/2014/main" id="{3A620D30-724A-5F5A-148C-CE73AE9C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17" y="2750587"/>
            <a:ext cx="6521709" cy="3140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91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 Bar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8982" y="786522"/>
            <a:ext cx="5752324" cy="5762324"/>
            <a:chOff x="57394" y="786522"/>
            <a:chExt cx="5752324" cy="5762324"/>
          </a:xfrm>
        </p:grpSpPr>
        <p:sp>
          <p:nvSpPr>
            <p:cNvPr id="9" name="Rectangle 8"/>
            <p:cNvSpPr/>
            <p:nvPr/>
          </p:nvSpPr>
          <p:spPr>
            <a:xfrm>
              <a:off x="469514" y="1121375"/>
              <a:ext cx="5340204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import 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package:flutter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material.dart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’;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void main() =&gt;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runApp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home: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title: const Text('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Demo'),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actions: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icon: const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Icons.add_alert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394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7394" y="78652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42802" y="786522"/>
            <a:ext cx="5735825" cy="5063772"/>
            <a:chOff x="4648953" y="786522"/>
            <a:chExt cx="4805347" cy="5063772"/>
          </a:xfrm>
        </p:grpSpPr>
        <p:sp>
          <p:nvSpPr>
            <p:cNvPr id="16" name="Rectangle 15"/>
            <p:cNvSpPr/>
            <p:nvPr/>
          </p:nvSpPr>
          <p:spPr>
            <a:xfrm>
              <a:off x="5061075" y="1121375"/>
              <a:ext cx="4393225" cy="47289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tooltip: 'Show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() 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ScaffoldMessenger.of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(context).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showSnackBar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(content: Text('This is a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snackbar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},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(icon: const 	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Icons.navigate_next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tooltip: 'Go to the next page',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Navigator.push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(context, 	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MaterialPageRoute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&lt;void&gt;(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builder: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			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return Scaffold(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	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title: const Text('Next page'),),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48953" y="1121373"/>
              <a:ext cx="412123" cy="47289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648953" y="786522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37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 Bar Example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6" name="Content Placeholder 2"/>
          <p:cNvSpPr txBox="1"/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7" name="Content Placeholder 2"/>
          <p:cNvSpPr txBox="1"/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sp>
        <p:nvSpPr>
          <p:cNvPr id="8" name="Content Placeholder 2"/>
          <p:cNvSpPr txBox="1"/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67480" y="776518"/>
            <a:ext cx="7560195" cy="5762324"/>
            <a:chOff x="57394" y="786522"/>
            <a:chExt cx="7560195" cy="5762324"/>
          </a:xfrm>
        </p:grpSpPr>
        <p:sp>
          <p:nvSpPr>
            <p:cNvPr id="9" name="Rectangle 8"/>
            <p:cNvSpPr/>
            <p:nvPr/>
          </p:nvSpPr>
          <p:spPr>
            <a:xfrm>
              <a:off x="469514" y="1121376"/>
              <a:ext cx="7148075" cy="51849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	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body: const Center(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	'This is the next page’, </a:t>
              </a:r>
              <a:r>
                <a:rPr lang="en-US" sz="1600" dirty="0">
                  <a:solidFill>
                    <a:schemeClr val="tx1"/>
                  </a:solidFill>
                </a:rPr>
                <a:t>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24),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	                   ),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                ),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            );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        },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    ));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  },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   ),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  ],</a:t>
              </a:r>
            </a:p>
            <a:p>
              <a:pPr lvl="1"/>
              <a:r>
                <a:rPr lang="en-US" sz="1600" dirty="0">
                  <a:solidFill>
                    <a:schemeClr val="tx1"/>
                  </a:solidFill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body: const Center(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  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    'This is the home page',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    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24),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  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394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62</a:t>
              </a:r>
            </a:p>
            <a:p>
              <a:pPr algn="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7394" y="78652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Example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2EA74-7D20-CA6C-B770-CBE84665229F}"/>
              </a:ext>
            </a:extLst>
          </p:cNvPr>
          <p:cNvGrpSpPr/>
          <p:nvPr/>
        </p:nvGrpSpPr>
        <p:grpSpPr>
          <a:xfrm>
            <a:off x="8073659" y="831669"/>
            <a:ext cx="2362200" cy="4838700"/>
            <a:chOff x="5599655" y="842025"/>
            <a:chExt cx="2362200" cy="4838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5" y="842025"/>
              <a:ext cx="2362200" cy="4838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0B9449-5E74-81C4-DF2F-49D66711D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6"/>
            <a:stretch/>
          </p:blipFill>
          <p:spPr>
            <a:xfrm>
              <a:off x="5701003" y="1390261"/>
              <a:ext cx="2114869" cy="395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5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D0D1-AE27-DE0D-245F-E79E4BAD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DB1A-B73F-E463-FF15-A2BC89EA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entry point is provided by a platform-specific embedder.</a:t>
            </a:r>
          </a:p>
          <a:p>
            <a:r>
              <a:rPr lang="en-US" dirty="0"/>
              <a:t>It coordinates with the underlying operating system to access services such as </a:t>
            </a:r>
          </a:p>
          <a:p>
            <a:pPr lvl="1"/>
            <a:r>
              <a:rPr lang="en-US" dirty="0"/>
              <a:t>accessibility, </a:t>
            </a:r>
          </a:p>
          <a:p>
            <a:pPr lvl="1"/>
            <a:r>
              <a:rPr lang="en-US" dirty="0"/>
              <a:t>rendering surfaces, </a:t>
            </a:r>
          </a:p>
          <a:p>
            <a:pPr lvl="1"/>
            <a:r>
              <a:rPr lang="en-US" dirty="0"/>
              <a:t>input.</a:t>
            </a:r>
          </a:p>
          <a:p>
            <a:r>
              <a:rPr lang="en-IN" dirty="0"/>
              <a:t>The embedder is written in a platform-specific language like.</a:t>
            </a:r>
          </a:p>
          <a:p>
            <a:pPr lvl="1"/>
            <a:r>
              <a:rPr lang="en-IN" dirty="0"/>
              <a:t>Java and C++ for Android</a:t>
            </a:r>
          </a:p>
          <a:p>
            <a:pPr lvl="1"/>
            <a:r>
              <a:rPr lang="en-IN" dirty="0"/>
              <a:t>Objective-C/Objective-C++ for iOS and macOS</a:t>
            </a:r>
          </a:p>
          <a:p>
            <a:pPr lvl="1"/>
            <a:r>
              <a:rPr lang="en-IN" dirty="0"/>
              <a:t>C++ for Windows and Linux</a:t>
            </a:r>
          </a:p>
          <a:p>
            <a:r>
              <a:rPr lang="en-IN" dirty="0"/>
              <a:t>Flutter code can be embedded into an existing application as a module or as the complete application’s content using the embedder.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Popup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1B21-F198-B108-3DD4-5A88C26D3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Popup displays a menu when pressed and calls </a:t>
            </a:r>
            <a:r>
              <a:rPr lang="en-US" dirty="0" err="1"/>
              <a:t>onSelected</a:t>
            </a:r>
            <a:r>
              <a:rPr lang="en-US" dirty="0"/>
              <a:t> when the menu is dismissed because an item was selected. </a:t>
            </a:r>
          </a:p>
          <a:p>
            <a:r>
              <a:rPr lang="en-US" dirty="0"/>
              <a:t>The value passed to </a:t>
            </a:r>
            <a:r>
              <a:rPr lang="en-US" dirty="0" err="1"/>
              <a:t>onSelected</a:t>
            </a:r>
            <a:r>
              <a:rPr lang="en-US" dirty="0"/>
              <a:t> is the value of the selected menu item.</a:t>
            </a:r>
          </a:p>
          <a:p>
            <a:r>
              <a:rPr lang="en-US" dirty="0"/>
              <a:t>In almost every Application there is a Pop Up Menu button to perform a task.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3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Popup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4A6AC-A10A-7570-4EB3-5D5ADBFD486F}"/>
              </a:ext>
            </a:extLst>
          </p:cNvPr>
          <p:cNvGrpSpPr/>
          <p:nvPr/>
        </p:nvGrpSpPr>
        <p:grpSpPr>
          <a:xfrm>
            <a:off x="202329" y="781543"/>
            <a:ext cx="5470683" cy="5733299"/>
            <a:chOff x="57394" y="786522"/>
            <a:chExt cx="5252485" cy="57623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F86A15-D447-670B-9359-0ECF76C9319C}"/>
                </a:ext>
              </a:extLst>
            </p:cNvPr>
            <p:cNvSpPr/>
            <p:nvPr/>
          </p:nvSpPr>
          <p:spPr>
            <a:xfrm>
              <a:off x="469515" y="1121375"/>
              <a:ext cx="4840364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import 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package:flutter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material.dart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This is the type used by the popup menu 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enum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itemThree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void main() =&gt;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runApp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home: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StatefulWidget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State&lt;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createState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=&gt;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92565A-87EA-08F5-59B1-638409C2863D}"/>
                </a:ext>
              </a:extLst>
            </p:cNvPr>
            <p:cNvSpPr/>
            <p:nvPr/>
          </p:nvSpPr>
          <p:spPr>
            <a:xfrm>
              <a:off x="57394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36940469-6BFF-0B17-B863-EB2EA32BA7FA}"/>
                </a:ext>
              </a:extLst>
            </p:cNvPr>
            <p:cNvSpPr/>
            <p:nvPr/>
          </p:nvSpPr>
          <p:spPr>
            <a:xfrm>
              <a:off x="57394" y="78652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B8BCFA-10BA-BE6C-A346-05E2F509530B}"/>
              </a:ext>
            </a:extLst>
          </p:cNvPr>
          <p:cNvGrpSpPr/>
          <p:nvPr/>
        </p:nvGrpSpPr>
        <p:grpSpPr>
          <a:xfrm>
            <a:off x="5906232" y="781543"/>
            <a:ext cx="5999629" cy="5210842"/>
            <a:chOff x="4854507" y="786522"/>
            <a:chExt cx="4579531" cy="57236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2677BE-354B-0839-8CAB-D20FE88CA59F}"/>
                </a:ext>
              </a:extLst>
            </p:cNvPr>
            <p:cNvSpPr/>
            <p:nvPr/>
          </p:nvSpPr>
          <p:spPr>
            <a:xfrm>
              <a:off x="5182151" y="1123716"/>
              <a:ext cx="4251887" cy="5386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State&lt;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?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@override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return Scaffold(</a:t>
              </a:r>
            </a:p>
            <a:p>
              <a:pPr lvl="2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(title: const Text('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')),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body: Center(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child: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PopupMenuButton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&gt;(</a:t>
              </a:r>
            </a:p>
            <a:p>
              <a:pPr lvl="2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initialValue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lvl="2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onSelected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item) {</a:t>
              </a:r>
            </a:p>
            <a:p>
              <a:pPr lvl="2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 {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item;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});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},</a:t>
              </a:r>
            </a:p>
            <a:p>
              <a:pPr lvl="2"/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itemBuilder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=&gt; 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PopupMenuEntry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&gt;&gt;[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&gt;(</a:t>
              </a:r>
            </a:p>
            <a:p>
              <a:pPr lvl="2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value: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SampleItem.itemOne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1A58-BC2E-DA06-4810-62A2622D503A}"/>
                </a:ext>
              </a:extLst>
            </p:cNvPr>
            <p:cNvSpPr/>
            <p:nvPr/>
          </p:nvSpPr>
          <p:spPr>
            <a:xfrm>
              <a:off x="4854507" y="1123715"/>
              <a:ext cx="327642" cy="53864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</p:txBody>
        </p:sp>
        <p:sp>
          <p:nvSpPr>
            <p:cNvPr id="11" name="Round Same Side Corner Rectangle 17">
              <a:extLst>
                <a:ext uri="{FF2B5EF4-FFF2-40B4-BE49-F238E27FC236}">
                  <a16:creationId xmlns:a16="http://schemas.microsoft.com/office/drawing/2014/main" id="{B861E9E0-B858-AD67-0C08-15E3B0C33AF4}"/>
                </a:ext>
              </a:extLst>
            </p:cNvPr>
            <p:cNvSpPr/>
            <p:nvPr/>
          </p:nvSpPr>
          <p:spPr>
            <a:xfrm>
              <a:off x="4854508" y="786522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Popup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4A6AC-A10A-7570-4EB3-5D5ADBFD486F}"/>
              </a:ext>
            </a:extLst>
          </p:cNvPr>
          <p:cNvGrpSpPr/>
          <p:nvPr/>
        </p:nvGrpSpPr>
        <p:grpSpPr>
          <a:xfrm>
            <a:off x="265550" y="816791"/>
            <a:ext cx="5995291" cy="4439203"/>
            <a:chOff x="57394" y="786522"/>
            <a:chExt cx="4505897" cy="43556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F86A15-D447-670B-9359-0ECF76C9319C}"/>
                </a:ext>
              </a:extLst>
            </p:cNvPr>
            <p:cNvSpPr/>
            <p:nvPr/>
          </p:nvSpPr>
          <p:spPr>
            <a:xfrm>
              <a:off x="469515" y="1121375"/>
              <a:ext cx="4093776" cy="4020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child: Text('Item 1'),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value: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SampleItem.itemTwo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child: Text('Item 2'),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PopupMenuItem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value: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SampleItem.itemThree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child: Text('Item 3'),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92565A-87EA-08F5-59B1-638409C2863D}"/>
                </a:ext>
              </a:extLst>
            </p:cNvPr>
            <p:cNvSpPr/>
            <p:nvPr/>
          </p:nvSpPr>
          <p:spPr>
            <a:xfrm>
              <a:off x="57394" y="1121373"/>
              <a:ext cx="412123" cy="40207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36940469-6BFF-0B17-B863-EB2EA32BA7FA}"/>
                </a:ext>
              </a:extLst>
            </p:cNvPr>
            <p:cNvSpPr/>
            <p:nvPr/>
          </p:nvSpPr>
          <p:spPr>
            <a:xfrm>
              <a:off x="57394" y="786522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73CD23-8A4A-C655-7421-C3402D210397}"/>
              </a:ext>
            </a:extLst>
          </p:cNvPr>
          <p:cNvGrpSpPr/>
          <p:nvPr/>
        </p:nvGrpSpPr>
        <p:grpSpPr>
          <a:xfrm>
            <a:off x="6719329" y="816791"/>
            <a:ext cx="2362200" cy="4838700"/>
            <a:chOff x="9303908" y="804601"/>
            <a:chExt cx="2362200" cy="48387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5907A2-7F4E-FE64-75D7-CEF2D4C6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908" y="804601"/>
              <a:ext cx="2362200" cy="4838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AC7D05-7D3F-63F7-5422-93150B31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808" y="1352939"/>
              <a:ext cx="2110089" cy="38908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5ECE49-D9EA-F4F0-9844-05110DAD5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4929" y="3429000"/>
              <a:ext cx="987937" cy="150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85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Drawer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1B21-F198-B108-3DD4-5A88C26D3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drawer is a panel that slides in horizontally from the edge of a Scaffold to show navigation links in an application.</a:t>
            </a:r>
          </a:p>
          <a:p>
            <a:r>
              <a:rPr lang="en-US" dirty="0"/>
              <a:t>Drawers are used with the </a:t>
            </a:r>
            <a:r>
              <a:rPr lang="en-US" dirty="0" err="1"/>
              <a:t>Scaffold.drawer</a:t>
            </a:r>
            <a:r>
              <a:rPr lang="en-US" dirty="0"/>
              <a:t> property. </a:t>
            </a:r>
          </a:p>
          <a:p>
            <a:r>
              <a:rPr lang="en-US" dirty="0"/>
              <a:t>The child of the drawer is usually a </a:t>
            </a:r>
            <a:r>
              <a:rPr lang="en-US" dirty="0" err="1"/>
              <a:t>ListView</a:t>
            </a:r>
            <a:r>
              <a:rPr lang="en-US" dirty="0"/>
              <a:t> whose first child is a </a:t>
            </a:r>
            <a:r>
              <a:rPr lang="en-US" dirty="0" err="1"/>
              <a:t>DrawerHeader</a:t>
            </a:r>
            <a:r>
              <a:rPr lang="en-US" dirty="0"/>
              <a:t> that displays status information about the current user. </a:t>
            </a:r>
          </a:p>
          <a:p>
            <a:r>
              <a:rPr lang="en-US" dirty="0"/>
              <a:t>The remaining drawer children are often build using </a:t>
            </a:r>
            <a:r>
              <a:rPr lang="en-US" dirty="0" err="1"/>
              <a:t>ListTiles</a:t>
            </a:r>
            <a:r>
              <a:rPr lang="en-US" dirty="0"/>
              <a:t>.</a:t>
            </a:r>
          </a:p>
          <a:p>
            <a:r>
              <a:rPr lang="en-US" dirty="0"/>
              <a:t>An appropriate </a:t>
            </a:r>
            <a:r>
              <a:rPr lang="en-US" dirty="0" err="1"/>
              <a:t>IconButton</a:t>
            </a:r>
            <a:r>
              <a:rPr lang="en-US" dirty="0"/>
              <a:t> is used to show the Drawer by the </a:t>
            </a:r>
            <a:r>
              <a:rPr lang="en-US" dirty="0" err="1"/>
              <a:t>AppBar</a:t>
            </a:r>
            <a:r>
              <a:rPr lang="en-US" dirty="0"/>
              <a:t> automatically in the Scaffold. </a:t>
            </a:r>
          </a:p>
          <a:p>
            <a:r>
              <a:rPr lang="en-US" dirty="0"/>
              <a:t>The Scaffold also handles the edge-swipe gesture to show the drawer.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78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Drawer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4A6AC-A10A-7570-4EB3-5D5ADBFD486F}"/>
              </a:ext>
            </a:extLst>
          </p:cNvPr>
          <p:cNvGrpSpPr/>
          <p:nvPr/>
        </p:nvGrpSpPr>
        <p:grpSpPr>
          <a:xfrm>
            <a:off x="248982" y="742143"/>
            <a:ext cx="5629304" cy="5733299"/>
            <a:chOff x="57394" y="786522"/>
            <a:chExt cx="4505897" cy="57623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F86A15-D447-670B-9359-0ECF76C9319C}"/>
                </a:ext>
              </a:extLst>
            </p:cNvPr>
            <p:cNvSpPr/>
            <p:nvPr/>
          </p:nvSpPr>
          <p:spPr>
            <a:xfrm>
              <a:off x="469515" y="1121375"/>
              <a:ext cx="4093776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import '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package:flutter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material.dart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’;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void main() =&gt;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runApp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theme: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ThemeData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(useMaterial3: true),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home: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StatefulWidget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super.key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State&lt;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createState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=&gt;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class _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extends State&lt;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DrawerExample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String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‘ ‘;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92565A-87EA-08F5-59B1-638409C2863D}"/>
                </a:ext>
              </a:extLst>
            </p:cNvPr>
            <p:cNvSpPr/>
            <p:nvPr/>
          </p:nvSpPr>
          <p:spPr>
            <a:xfrm>
              <a:off x="57394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36940469-6BFF-0B17-B863-EB2EA32BA7FA}"/>
                </a:ext>
              </a:extLst>
            </p:cNvPr>
            <p:cNvSpPr/>
            <p:nvPr/>
          </p:nvSpPr>
          <p:spPr>
            <a:xfrm>
              <a:off x="57394" y="78652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B8BCFA-10BA-BE6C-A346-05E2F509530B}"/>
              </a:ext>
            </a:extLst>
          </p:cNvPr>
          <p:cNvGrpSpPr/>
          <p:nvPr/>
        </p:nvGrpSpPr>
        <p:grpSpPr>
          <a:xfrm>
            <a:off x="6096000" y="742143"/>
            <a:ext cx="5996473" cy="5733299"/>
            <a:chOff x="4648953" y="786522"/>
            <a:chExt cx="4805347" cy="5762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2677BE-354B-0839-8CAB-D20FE88CA59F}"/>
                </a:ext>
              </a:extLst>
            </p:cNvPr>
            <p:cNvSpPr/>
            <p:nvPr/>
          </p:nvSpPr>
          <p:spPr>
            <a:xfrm>
              <a:off x="5061075" y="1121375"/>
              <a:ext cx="4393225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Widget build(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return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title: const Text('Drawer Example'),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drawer: Drawer(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child: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ListView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padding: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EdgeInsets.zero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children: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const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DrawerHeader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decoration: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BoxDecoration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'Drawer Header',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style: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color: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24,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1A58-BC2E-DA06-4810-62A2622D503A}"/>
                </a:ext>
              </a:extLst>
            </p:cNvPr>
            <p:cNvSpPr/>
            <p:nvPr/>
          </p:nvSpPr>
          <p:spPr>
            <a:xfrm>
              <a:off x="4648953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38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43</a:t>
              </a:r>
            </a:p>
            <a:p>
              <a:pPr algn="r"/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44</a:t>
              </a:r>
            </a:p>
          </p:txBody>
        </p:sp>
        <p:sp>
          <p:nvSpPr>
            <p:cNvPr id="11" name="Round Same Side Corner Rectangle 17">
              <a:extLst>
                <a:ext uri="{FF2B5EF4-FFF2-40B4-BE49-F238E27FC236}">
                  <a16:creationId xmlns:a16="http://schemas.microsoft.com/office/drawing/2014/main" id="{B861E9E0-B858-AD67-0C08-15E3B0C33AF4}"/>
                </a:ext>
              </a:extLst>
            </p:cNvPr>
            <p:cNvSpPr/>
            <p:nvPr/>
          </p:nvSpPr>
          <p:spPr>
            <a:xfrm>
              <a:off x="4648953" y="786522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86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7995-6BEB-60AB-B2CD-3EB2411A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Drawer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4A6AC-A10A-7570-4EB3-5D5ADBFD486F}"/>
              </a:ext>
            </a:extLst>
          </p:cNvPr>
          <p:cNvGrpSpPr/>
          <p:nvPr/>
        </p:nvGrpSpPr>
        <p:grpSpPr>
          <a:xfrm>
            <a:off x="276145" y="741361"/>
            <a:ext cx="4525781" cy="5733299"/>
            <a:chOff x="57394" y="786522"/>
            <a:chExt cx="4505897" cy="57623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F86A15-D447-670B-9359-0ECF76C9319C}"/>
                </a:ext>
              </a:extLst>
            </p:cNvPr>
            <p:cNvSpPr/>
            <p:nvPr/>
          </p:nvSpPr>
          <p:spPr>
            <a:xfrm>
              <a:off x="469515" y="1121375"/>
              <a:ext cx="4093776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leading: const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Icons.message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title: const Text('Messages’),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'Messages’;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},),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leading: const 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Icons.account_circle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title: const Text('Profile'),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() {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 {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'Profile';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},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(leading: const 	Icon(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Icons.settings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title: const Text('Settings'),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() {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92565A-87EA-08F5-59B1-638409C2863D}"/>
                </a:ext>
              </a:extLst>
            </p:cNvPr>
            <p:cNvSpPr/>
            <p:nvPr/>
          </p:nvSpPr>
          <p:spPr>
            <a:xfrm>
              <a:off x="57394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59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66</a:t>
              </a:r>
            </a:p>
          </p:txBody>
        </p:sp>
        <p:sp>
          <p:nvSpPr>
            <p:cNvPr id="7" name="Round Same Side Corner Rectangle 10">
              <a:extLst>
                <a:ext uri="{FF2B5EF4-FFF2-40B4-BE49-F238E27FC236}">
                  <a16:creationId xmlns:a16="http://schemas.microsoft.com/office/drawing/2014/main" id="{36940469-6BFF-0B17-B863-EB2EA32BA7FA}"/>
                </a:ext>
              </a:extLst>
            </p:cNvPr>
            <p:cNvSpPr/>
            <p:nvPr/>
          </p:nvSpPr>
          <p:spPr>
            <a:xfrm>
              <a:off x="57394" y="78652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B8BCFA-10BA-BE6C-A346-05E2F509530B}"/>
              </a:ext>
            </a:extLst>
          </p:cNvPr>
          <p:cNvGrpSpPr/>
          <p:nvPr/>
        </p:nvGrpSpPr>
        <p:grpSpPr>
          <a:xfrm>
            <a:off x="4946469" y="816789"/>
            <a:ext cx="4212896" cy="3932494"/>
            <a:chOff x="4648953" y="786519"/>
            <a:chExt cx="3959452" cy="53022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2677BE-354B-0839-8CAB-D20FE88CA59F}"/>
                </a:ext>
              </a:extLst>
            </p:cNvPr>
            <p:cNvSpPr/>
            <p:nvPr/>
          </p:nvSpPr>
          <p:spPr>
            <a:xfrm>
              <a:off x="5061075" y="1302891"/>
              <a:ext cx="3547330" cy="47858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(()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'Settings';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});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},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],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body: Center( child: Text('Page: $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selectedPage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1A58-BC2E-DA06-4810-62A2622D503A}"/>
                </a:ext>
              </a:extLst>
            </p:cNvPr>
            <p:cNvSpPr/>
            <p:nvPr/>
          </p:nvSpPr>
          <p:spPr>
            <a:xfrm>
              <a:off x="4648953" y="1302891"/>
              <a:ext cx="412123" cy="47858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69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707172737475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79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80</a:t>
              </a:r>
            </a:p>
          </p:txBody>
        </p:sp>
        <p:sp>
          <p:nvSpPr>
            <p:cNvPr id="11" name="Round Same Side Corner Rectangle 17">
              <a:extLst>
                <a:ext uri="{FF2B5EF4-FFF2-40B4-BE49-F238E27FC236}">
                  <a16:creationId xmlns:a16="http://schemas.microsoft.com/office/drawing/2014/main" id="{B861E9E0-B858-AD67-0C08-15E3B0C33AF4}"/>
                </a:ext>
              </a:extLst>
            </p:cNvPr>
            <p:cNvSpPr/>
            <p:nvPr/>
          </p:nvSpPr>
          <p:spPr>
            <a:xfrm>
              <a:off x="4648953" y="786519"/>
              <a:ext cx="1159098" cy="516368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</a:rPr>
                <a:t>Example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223FA-7529-6C9D-F410-039CA7DCA1AD}"/>
              </a:ext>
            </a:extLst>
          </p:cNvPr>
          <p:cNvGrpSpPr/>
          <p:nvPr/>
        </p:nvGrpSpPr>
        <p:grpSpPr>
          <a:xfrm>
            <a:off x="9303908" y="804601"/>
            <a:ext cx="2362200" cy="4838700"/>
            <a:chOff x="9303908" y="804601"/>
            <a:chExt cx="2362200" cy="48387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5907A2-7F4E-FE64-75D7-CEF2D4C6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908" y="804601"/>
              <a:ext cx="2362200" cy="4838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7B137-3486-4A00-A192-1AF4A3E79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3918" y="1352939"/>
              <a:ext cx="2097647" cy="3937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C159D-5996-67B5-7A20-8C927797D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sharon.mohtra@darshan.ac.in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DC51B-4589-01C1-BB5B-588F227FF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Department of Computer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27836-7B11-86FC-96BB-73F9132AF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Dr. Sharon V Mohtra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A3F5CF0-C491-9DDD-2E07-9B2AE48C2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86102D-605F-4E7C-11FB-AB27D3305F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Mobile Application Development using Flutter (MADF)</a:t>
            </a:r>
          </a:p>
          <a:p>
            <a:pPr lvl="0"/>
            <a:r>
              <a:rPr lang="en-US" dirty="0"/>
              <a:t>DU # 2104CS501</a:t>
            </a:r>
          </a:p>
        </p:txBody>
      </p:sp>
    </p:spTree>
    <p:extLst>
      <p:ext uri="{BB962C8B-B14F-4D97-AF65-F5344CB8AC3E}">
        <p14:creationId xmlns:p14="http://schemas.microsoft.com/office/powerpoint/2010/main" val="181274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79DE-02C6-7C00-15AE-D64EA41B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layer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C2BA-DF3B-18D0-016A-70255034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layer is written in C/C++.</a:t>
            </a:r>
          </a:p>
          <a:p>
            <a:r>
              <a:rPr lang="en-US" dirty="0"/>
              <a:t>It takes care of the input, output, network requests.</a:t>
            </a:r>
          </a:p>
          <a:p>
            <a:r>
              <a:rPr lang="en-US" dirty="0"/>
              <a:t>It handles the difficult translation of rendering whenever a frame needs to be painted.</a:t>
            </a:r>
          </a:p>
          <a:p>
            <a:r>
              <a:rPr lang="en-US" dirty="0"/>
              <a:t>Flutter uses </a:t>
            </a:r>
            <a:r>
              <a:rPr lang="en-US" dirty="0" err="1">
                <a:solidFill>
                  <a:srgbClr val="C00000"/>
                </a:solidFill>
              </a:rPr>
              <a:t>Skia</a:t>
            </a:r>
            <a:r>
              <a:rPr lang="en-US" dirty="0"/>
              <a:t> as its rendering engine.</a:t>
            </a:r>
          </a:p>
          <a:p>
            <a:r>
              <a:rPr lang="en-US" dirty="0"/>
              <a:t>It is revealed to the Flutter framework through the </a:t>
            </a:r>
            <a:r>
              <a:rPr lang="en-US" dirty="0" err="1">
                <a:solidFill>
                  <a:srgbClr val="C00000"/>
                </a:solidFill>
              </a:rPr>
              <a:t>dart:ui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r>
              <a:rPr lang="en-US" dirty="0"/>
              <a:t>It wraps the principal C++ code in Dart classes.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5719</TotalTime>
  <Words>10059</Words>
  <Application>Microsoft Office PowerPoint</Application>
  <PresentationFormat>Widescreen</PresentationFormat>
  <Paragraphs>1979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Wingdings 2</vt:lpstr>
      <vt:lpstr>Wingdings</vt:lpstr>
      <vt:lpstr>Consolas</vt:lpstr>
      <vt:lpstr>Roboto Condensed</vt:lpstr>
      <vt:lpstr>Wingdings 3</vt:lpstr>
      <vt:lpstr>PT Sans</vt:lpstr>
      <vt:lpstr>Calibri</vt:lpstr>
      <vt:lpstr>Arial</vt:lpstr>
      <vt:lpstr>Roboto Condensed Light</vt:lpstr>
      <vt:lpstr>Office Theme</vt:lpstr>
      <vt:lpstr>Unit-2  Flutter Architecture &amp; UI Design</vt:lpstr>
      <vt:lpstr>PowerPoint Presentation</vt:lpstr>
      <vt:lpstr>Flutter</vt:lpstr>
      <vt:lpstr>Flutter Introduction</vt:lpstr>
      <vt:lpstr>Flutter Architecture</vt:lpstr>
      <vt:lpstr>Flutter Architecture</vt:lpstr>
      <vt:lpstr>Flutter Architecture </vt:lpstr>
      <vt:lpstr>Embedder layer</vt:lpstr>
      <vt:lpstr>Engine layer </vt:lpstr>
      <vt:lpstr>Framework layer</vt:lpstr>
      <vt:lpstr>Project Structure</vt:lpstr>
      <vt:lpstr>Project Structure</vt:lpstr>
      <vt:lpstr>pubspec file</vt:lpstr>
      <vt:lpstr>Project Structure</vt:lpstr>
      <vt:lpstr>Project Structure</vt:lpstr>
      <vt:lpstr>Structure of flutter app </vt:lpstr>
      <vt:lpstr>Flutter widgets  </vt:lpstr>
      <vt:lpstr>Introduction to flutter widgets</vt:lpstr>
      <vt:lpstr>Widget Types</vt:lpstr>
      <vt:lpstr>Widget Types</vt:lpstr>
      <vt:lpstr>Stateless Vs Stateful Widgets</vt:lpstr>
      <vt:lpstr>Widget States</vt:lpstr>
      <vt:lpstr>Stateless Widget</vt:lpstr>
      <vt:lpstr>Stateless Widget</vt:lpstr>
      <vt:lpstr>Stateful Widget</vt:lpstr>
      <vt:lpstr>Stateful Widget</vt:lpstr>
      <vt:lpstr>Stateful Widget Life Cycle</vt:lpstr>
      <vt:lpstr>Stateful Widget Life Cycle</vt:lpstr>
      <vt:lpstr>Stateful Widget</vt:lpstr>
      <vt:lpstr>Stateful Widget</vt:lpstr>
      <vt:lpstr>Stateful Widget</vt:lpstr>
      <vt:lpstr>Stateful Widget Life Cycle</vt:lpstr>
      <vt:lpstr>MaterialApp</vt:lpstr>
      <vt:lpstr>MaterialApp</vt:lpstr>
      <vt:lpstr>PowerPoint Presentation</vt:lpstr>
      <vt:lpstr>Scaffold</vt:lpstr>
      <vt:lpstr>Properties of Scaffold</vt:lpstr>
      <vt:lpstr>Example</vt:lpstr>
      <vt:lpstr>Safearea</vt:lpstr>
      <vt:lpstr>Properties of SafeArea</vt:lpstr>
      <vt:lpstr>Without SafeArea</vt:lpstr>
      <vt:lpstr>With SafeArea</vt:lpstr>
      <vt:lpstr>Text Widget</vt:lpstr>
      <vt:lpstr>Text Styling</vt:lpstr>
      <vt:lpstr>TextField Widget</vt:lpstr>
      <vt:lpstr>Properties of TextField</vt:lpstr>
      <vt:lpstr>TextField  </vt:lpstr>
      <vt:lpstr>Properties of TextField</vt:lpstr>
      <vt:lpstr>Button Widgets</vt:lpstr>
      <vt:lpstr>Flat Button</vt:lpstr>
      <vt:lpstr>Raised Button</vt:lpstr>
      <vt:lpstr>Raised Button</vt:lpstr>
      <vt:lpstr>Floating Action Button</vt:lpstr>
      <vt:lpstr>Raised Button</vt:lpstr>
      <vt:lpstr>Icon Button</vt:lpstr>
      <vt:lpstr>Outline Button</vt:lpstr>
      <vt:lpstr>Snack bar</vt:lpstr>
      <vt:lpstr>Row-Column Widget</vt:lpstr>
      <vt:lpstr>Row Widget</vt:lpstr>
      <vt:lpstr>Row Example</vt:lpstr>
      <vt:lpstr>Column Widget</vt:lpstr>
      <vt:lpstr>Column Example</vt:lpstr>
      <vt:lpstr>Properties of Row and Column Widgets</vt:lpstr>
      <vt:lpstr>Expanded Widget</vt:lpstr>
      <vt:lpstr>Properties of Expanded Widgets</vt:lpstr>
      <vt:lpstr>Expanded Widget Example</vt:lpstr>
      <vt:lpstr>Stack Widgets</vt:lpstr>
      <vt:lpstr>Properties of Stack</vt:lpstr>
      <vt:lpstr>Image Widget</vt:lpstr>
      <vt:lpstr>Display local images in Flutter</vt:lpstr>
      <vt:lpstr>Image Widget</vt:lpstr>
      <vt:lpstr>Display images from the internet</vt:lpstr>
      <vt:lpstr>Container Widget</vt:lpstr>
      <vt:lpstr>Container Widget</vt:lpstr>
      <vt:lpstr>Card Widget</vt:lpstr>
      <vt:lpstr>Card Widget Example</vt:lpstr>
      <vt:lpstr>App Bar</vt:lpstr>
      <vt:lpstr>App Bar Example</vt:lpstr>
      <vt:lpstr>App Bar Example</vt:lpstr>
      <vt:lpstr>Popup </vt:lpstr>
      <vt:lpstr>Popup Example</vt:lpstr>
      <vt:lpstr>Popup Example</vt:lpstr>
      <vt:lpstr>Drawer</vt:lpstr>
      <vt:lpstr>Drawer Example</vt:lpstr>
      <vt:lpstr>Drawer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sharon mohtra</cp:lastModifiedBy>
  <cp:revision>665</cp:revision>
  <dcterms:created xsi:type="dcterms:W3CDTF">2020-05-01T05:09:15Z</dcterms:created>
  <dcterms:modified xsi:type="dcterms:W3CDTF">2024-07-15T09:52:52Z</dcterms:modified>
  <cp:contentStatus/>
</cp:coreProperties>
</file>